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720" r:id="rId5"/>
    <p:sldMasterId id="2147483737" r:id="rId6"/>
    <p:sldMasterId id="2147483708" r:id="rId7"/>
    <p:sldMasterId id="2147483696" r:id="rId8"/>
  </p:sldMasterIdLst>
  <p:notesMasterIdLst>
    <p:notesMasterId r:id="rId30"/>
  </p:notesMasterIdLst>
  <p:sldIdLst>
    <p:sldId id="257" r:id="rId9"/>
    <p:sldId id="449" r:id="rId10"/>
    <p:sldId id="262" r:id="rId11"/>
    <p:sldId id="453" r:id="rId12"/>
    <p:sldId id="465" r:id="rId13"/>
    <p:sldId id="452" r:id="rId14"/>
    <p:sldId id="454" r:id="rId15"/>
    <p:sldId id="456" r:id="rId16"/>
    <p:sldId id="455" r:id="rId17"/>
    <p:sldId id="457" r:id="rId18"/>
    <p:sldId id="460" r:id="rId19"/>
    <p:sldId id="459" r:id="rId20"/>
    <p:sldId id="461" r:id="rId21"/>
    <p:sldId id="462" r:id="rId22"/>
    <p:sldId id="463" r:id="rId23"/>
    <p:sldId id="466" r:id="rId24"/>
    <p:sldId id="311" r:id="rId25"/>
    <p:sldId id="312" r:id="rId26"/>
    <p:sldId id="315" r:id="rId27"/>
    <p:sldId id="450" r:id="rId28"/>
    <p:sldId id="46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tlin Thomas" initials="CT" lastIdx="2" clrIdx="0">
    <p:extLst>
      <p:ext uri="{19B8F6BF-5375-455C-9EA6-DF929625EA0E}">
        <p15:presenceInfo xmlns:p15="http://schemas.microsoft.com/office/powerpoint/2012/main" userId="S::caitlint@sieutah.org::d55f50a7-bbc8-4c28-b07e-b7c4135e10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1E36"/>
    <a:srgbClr val="000000"/>
    <a:srgbClr val="FA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04D53-1A08-E2C0-AF47-93D090608D2C}" v="35" dt="2021-09-24T21:27:17.522"/>
    <p1510:client id="{3512ADF3-6BDF-F775-3F8F-0E4DDB2B7C81}" v="49" dt="2021-09-23T22:29:22.040"/>
    <p1510:client id="{3E7F2D7C-4E42-1A28-1D85-84789BBAC24F}" v="3" dt="2021-08-16T16:17:36.085"/>
    <p1510:client id="{41C30157-EC20-3168-6E01-44643C96CE01}" v="84" dt="2021-09-23T21:01:02.129"/>
    <p1510:client id="{526D72F5-3FF8-B688-6DED-B96A502592D5}" v="2" dt="2021-08-16T21:34:07.751"/>
    <p1510:client id="{58600E1A-6AB4-3DE6-2E5B-400977005444}" v="94" dt="2021-08-13T17:31:26.211"/>
    <p1510:client id="{729C68D8-FA69-B2FE-8BDD-CEC208D993E8}" v="98" dt="2021-08-13T19:14:12.220"/>
    <p1510:client id="{75F75AAF-ABDD-B1CE-9AF7-DED4472E00EC}" v="1574" dt="2021-09-22T19:01:51.865"/>
    <p1510:client id="{77C37F66-F490-01E2-9327-8989BE6F8BD7}" v="17" dt="2021-09-22T18:42:45.883"/>
    <p1510:client id="{7F2BCF20-E7B3-D0B4-B828-28DC618B67CA}" v="162" dt="2021-09-23T17:17:54.980"/>
    <p1510:client id="{831EB9EB-E322-2438-CE7F-AFD6230FCB87}" v="224" dt="2021-08-13T20:09:53.697"/>
    <p1510:client id="{84680104-C11F-5B49-0A3C-DF5990DB5D99}" v="444" dt="2021-09-21T22:20:23.157"/>
    <p1510:client id="{848487CA-5439-A831-623C-E20B2BDB3A73}" v="445" dt="2021-09-22T15:31:21.875"/>
    <p1510:client id="{CFAC3F42-3B56-D9EB-4416-BC1837BC7C79}" v="3" dt="2021-08-16T17:36:02.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74" y="6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AEA990-DF78-42B9-A43C-843E5C603686}" type="datetimeFigureOut">
              <a:rPr lang="en-US"/>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0C8C4-5D8C-4BEF-A16D-3F87F599A87F}" type="slidenum">
              <a:rPr lang="en-US"/>
              <a:t>‹#›</a:t>
            </a:fld>
            <a:endParaRPr lang="en-US"/>
          </a:p>
        </p:txBody>
      </p:sp>
    </p:spTree>
    <p:extLst>
      <p:ext uri="{BB962C8B-B14F-4D97-AF65-F5344CB8AC3E}">
        <p14:creationId xmlns:p14="http://schemas.microsoft.com/office/powerpoint/2010/main" val="331716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My name is Emma Checketts, I am the Keys to Success Program Manager of Higher Education. I graduated from the U of U about a year ago and started at Keys to Success 6 months ago. This is our wonderful Program Director, Mallory Santa Cruz. </a:t>
            </a:r>
            <a:endParaRPr lang="en-US"/>
          </a:p>
        </p:txBody>
      </p:sp>
      <p:sp>
        <p:nvSpPr>
          <p:cNvPr id="4" name="Slide Number Placeholder 3"/>
          <p:cNvSpPr>
            <a:spLocks noGrp="1"/>
          </p:cNvSpPr>
          <p:nvPr>
            <p:ph type="sldNum" sz="quarter" idx="5"/>
          </p:nvPr>
        </p:nvSpPr>
        <p:spPr/>
        <p:txBody>
          <a:bodyPr/>
          <a:lstStyle/>
          <a:p>
            <a:fld id="{E680C8C4-5D8C-4BEF-A16D-3F87F599A87F}" type="slidenum">
              <a:rPr lang="en-US" smtClean="0"/>
              <a:t>2</a:t>
            </a:fld>
            <a:endParaRPr lang="en-US"/>
          </a:p>
        </p:txBody>
      </p:sp>
    </p:spTree>
    <p:extLst>
      <p:ext uri="{BB962C8B-B14F-4D97-AF65-F5344CB8AC3E}">
        <p14:creationId xmlns:p14="http://schemas.microsoft.com/office/powerpoint/2010/main" val="1403599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agree! These are the fields I chose for Jenny. I chose Health Science since that's what she got her degree in and is considering getting her masters in something similar. I put Agriculture, Food and Natural Resources opportunities that tie into her animal and ranching experience. Some of the others I chose were some of her lesser interests that maybe she was able to identify in the career field assessments that are housed on the app. I've put a list here, if you want to have a interesting and fun experience I would suggest taking the Reality Check assessment to find out if you're living within your means, it's very eye opening.</a:t>
            </a:r>
          </a:p>
        </p:txBody>
      </p:sp>
      <p:sp>
        <p:nvSpPr>
          <p:cNvPr id="4" name="Slide Number Placeholder 3"/>
          <p:cNvSpPr>
            <a:spLocks noGrp="1"/>
          </p:cNvSpPr>
          <p:nvPr>
            <p:ph type="sldNum" sz="quarter" idx="5"/>
          </p:nvPr>
        </p:nvSpPr>
        <p:spPr/>
        <p:txBody>
          <a:bodyPr/>
          <a:lstStyle/>
          <a:p>
            <a:fld id="{2CF2F80F-CE04-47EC-B60E-827D66218367}" type="slidenum">
              <a:rPr lang="en-US" smtClean="0"/>
              <a:t>11</a:t>
            </a:fld>
            <a:endParaRPr lang="en-US"/>
          </a:p>
        </p:txBody>
      </p:sp>
    </p:spTree>
    <p:extLst>
      <p:ext uri="{BB962C8B-B14F-4D97-AF65-F5344CB8AC3E}">
        <p14:creationId xmlns:p14="http://schemas.microsoft.com/office/powerpoint/2010/main" val="1726946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resource within the app is are databases for Opportunities and Scholarships. Opportunities are things like internships, career fairs, campus tours and FAFSA help. These are uploaded by our community organizations who want to introduce our users to their industry or institution. Jenny wants to be able to get her masters degree but has spent all her money living in Washington and herding sheep. With the Keys to Success app she will be able to easily filter and find scholarships in Utah to allow her to realistically do that.</a:t>
            </a:r>
          </a:p>
        </p:txBody>
      </p:sp>
      <p:sp>
        <p:nvSpPr>
          <p:cNvPr id="4" name="Slide Number Placeholder 3"/>
          <p:cNvSpPr>
            <a:spLocks noGrp="1"/>
          </p:cNvSpPr>
          <p:nvPr>
            <p:ph type="sldNum" sz="quarter" idx="5"/>
          </p:nvPr>
        </p:nvSpPr>
        <p:spPr/>
        <p:txBody>
          <a:bodyPr/>
          <a:lstStyle/>
          <a:p>
            <a:fld id="{2CF2F80F-CE04-47EC-B60E-827D66218367}" type="slidenum">
              <a:rPr lang="en-US" smtClean="0"/>
              <a:t>12</a:t>
            </a:fld>
            <a:endParaRPr lang="en-US"/>
          </a:p>
        </p:txBody>
      </p:sp>
    </p:spTree>
    <p:extLst>
      <p:ext uri="{BB962C8B-B14F-4D97-AF65-F5344CB8AC3E}">
        <p14:creationId xmlns:p14="http://schemas.microsoft.com/office/powerpoint/2010/main" val="1202512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Since Jenny has a couple hobbies and would like to get a certificate or training in equine therapy. She can find skill trainings in a variety of industries and skills. We are hosting all Learn &amp; Work skill trainings created by GOEO in the app as well. These trainings are either free or reduced cost and don't require enrollment in an instutition. Jenny could be doing one of these while working on her degree.</a:t>
            </a:r>
          </a:p>
        </p:txBody>
      </p:sp>
      <p:sp>
        <p:nvSpPr>
          <p:cNvPr id="4" name="Slide Number Placeholder 3"/>
          <p:cNvSpPr>
            <a:spLocks noGrp="1"/>
          </p:cNvSpPr>
          <p:nvPr>
            <p:ph type="sldNum" sz="quarter" idx="5"/>
          </p:nvPr>
        </p:nvSpPr>
        <p:spPr/>
        <p:txBody>
          <a:bodyPr/>
          <a:lstStyle/>
          <a:p>
            <a:fld id="{2CF2F80F-CE04-47EC-B60E-827D66218367}" type="slidenum">
              <a:rPr lang="en-US" smtClean="0"/>
              <a:t>13</a:t>
            </a:fld>
            <a:endParaRPr lang="en-US"/>
          </a:p>
        </p:txBody>
      </p:sp>
    </p:spTree>
    <p:extLst>
      <p:ext uri="{BB962C8B-B14F-4D97-AF65-F5344CB8AC3E}">
        <p14:creationId xmlns:p14="http://schemas.microsoft.com/office/powerpoint/2010/main" val="359702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Most, if not all, adults are looking for a job. In our app DWS jobs are uploaded daily with filtering available. Jenny can find jobs to apply for here during and after her degree. This is the real prize.</a:t>
            </a:r>
          </a:p>
        </p:txBody>
      </p:sp>
      <p:sp>
        <p:nvSpPr>
          <p:cNvPr id="4" name="Slide Number Placeholder 3"/>
          <p:cNvSpPr>
            <a:spLocks noGrp="1"/>
          </p:cNvSpPr>
          <p:nvPr>
            <p:ph type="sldNum" sz="quarter" idx="5"/>
          </p:nvPr>
        </p:nvSpPr>
        <p:spPr/>
        <p:txBody>
          <a:bodyPr/>
          <a:lstStyle/>
          <a:p>
            <a:fld id="{2CF2F80F-CE04-47EC-B60E-827D66218367}" type="slidenum">
              <a:rPr lang="en-US" smtClean="0"/>
              <a:t>14</a:t>
            </a:fld>
            <a:endParaRPr lang="en-US"/>
          </a:p>
        </p:txBody>
      </p:sp>
    </p:spTree>
    <p:extLst>
      <p:ext uri="{BB962C8B-B14F-4D97-AF65-F5344CB8AC3E}">
        <p14:creationId xmlns:p14="http://schemas.microsoft.com/office/powerpoint/2010/main" val="3983497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life-long tool. Whenever you switch focuses or goals you can change your track in Keys to Success to reflect that. After Jenny graduates from getting her Master's degree what track do you think she could change to?</a:t>
            </a:r>
          </a:p>
        </p:txBody>
      </p:sp>
      <p:sp>
        <p:nvSpPr>
          <p:cNvPr id="4" name="Slide Number Placeholder 3"/>
          <p:cNvSpPr>
            <a:spLocks noGrp="1"/>
          </p:cNvSpPr>
          <p:nvPr>
            <p:ph type="sldNum" sz="quarter" idx="5"/>
          </p:nvPr>
        </p:nvSpPr>
        <p:spPr/>
        <p:txBody>
          <a:bodyPr/>
          <a:lstStyle/>
          <a:p>
            <a:fld id="{2CF2F80F-CE04-47EC-B60E-827D66218367}" type="slidenum">
              <a:rPr lang="en-US" smtClean="0"/>
              <a:t>15</a:t>
            </a:fld>
            <a:endParaRPr lang="en-US"/>
          </a:p>
        </p:txBody>
      </p:sp>
    </p:spTree>
    <p:extLst>
      <p:ext uri="{BB962C8B-B14F-4D97-AF65-F5344CB8AC3E}">
        <p14:creationId xmlns:p14="http://schemas.microsoft.com/office/powerpoint/2010/main" val="2684069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chose Job Search for Jenny as she's coming out of graduate school and will be wanting to launch her career.</a:t>
            </a:r>
          </a:p>
        </p:txBody>
      </p:sp>
      <p:sp>
        <p:nvSpPr>
          <p:cNvPr id="4" name="Slide Number Placeholder 3"/>
          <p:cNvSpPr>
            <a:spLocks noGrp="1"/>
          </p:cNvSpPr>
          <p:nvPr>
            <p:ph type="sldNum" sz="quarter" idx="5"/>
          </p:nvPr>
        </p:nvSpPr>
        <p:spPr/>
        <p:txBody>
          <a:bodyPr/>
          <a:lstStyle/>
          <a:p>
            <a:fld id="{2CF2F80F-CE04-47EC-B60E-827D66218367}" type="slidenum">
              <a:rPr lang="en-US" smtClean="0"/>
              <a:t>16</a:t>
            </a:fld>
            <a:endParaRPr lang="en-US"/>
          </a:p>
        </p:txBody>
      </p:sp>
    </p:spTree>
    <p:extLst>
      <p:ext uri="{BB962C8B-B14F-4D97-AF65-F5344CB8AC3E}">
        <p14:creationId xmlns:p14="http://schemas.microsoft.com/office/powerpoint/2010/main" val="957460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Now it's your turn! If you haven't already downloaded the Keys to Success app while I've been talking now is a good time. Create an adult account and start browsing what career and educational plans you can make. This is a resource created for the adults you'll be working with. We want to simplify your and their lives.</a:t>
            </a:r>
          </a:p>
        </p:txBody>
      </p:sp>
      <p:sp>
        <p:nvSpPr>
          <p:cNvPr id="4" name="Slide Number Placeholder 3"/>
          <p:cNvSpPr>
            <a:spLocks noGrp="1"/>
          </p:cNvSpPr>
          <p:nvPr>
            <p:ph type="sldNum" sz="quarter" idx="5"/>
          </p:nvPr>
        </p:nvSpPr>
        <p:spPr/>
        <p:txBody>
          <a:bodyPr/>
          <a:lstStyle/>
          <a:p>
            <a:fld id="{E680C8C4-5D8C-4BEF-A16D-3F87F599A87F}" type="slidenum">
              <a:rPr lang="en-US"/>
              <a:t>17</a:t>
            </a:fld>
            <a:endParaRPr lang="en-US"/>
          </a:p>
        </p:txBody>
      </p:sp>
    </p:spTree>
    <p:extLst>
      <p:ext uri="{BB962C8B-B14F-4D97-AF65-F5344CB8AC3E}">
        <p14:creationId xmlns:p14="http://schemas.microsoft.com/office/powerpoint/2010/main" val="1864061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Type in "Keys to Success Utah" in the app store or go to our website listed here. If the adult user is currently attending an institution they can connect when they sign up. This way they can get notifications specifically from their school.</a:t>
            </a:r>
          </a:p>
        </p:txBody>
      </p:sp>
      <p:sp>
        <p:nvSpPr>
          <p:cNvPr id="4" name="Slide Number Placeholder 3"/>
          <p:cNvSpPr>
            <a:spLocks noGrp="1"/>
          </p:cNvSpPr>
          <p:nvPr>
            <p:ph type="sldNum" sz="quarter" idx="5"/>
          </p:nvPr>
        </p:nvSpPr>
        <p:spPr/>
        <p:txBody>
          <a:bodyPr/>
          <a:lstStyle/>
          <a:p>
            <a:fld id="{E680C8C4-5D8C-4BEF-A16D-3F87F599A87F}" type="slidenum">
              <a:rPr lang="en-US"/>
              <a:t>18</a:t>
            </a:fld>
            <a:endParaRPr lang="en-US"/>
          </a:p>
        </p:txBody>
      </p:sp>
    </p:spTree>
    <p:extLst>
      <p:ext uri="{BB962C8B-B14F-4D97-AF65-F5344CB8AC3E}">
        <p14:creationId xmlns:p14="http://schemas.microsoft.com/office/powerpoint/2010/main" val="530500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Lastly, I will note that there are multiple resources under "Tools &amp; Resources" that are really helpful for undocumented students or college and career planning, like a resume builder.</a:t>
            </a:r>
          </a:p>
        </p:txBody>
      </p:sp>
      <p:sp>
        <p:nvSpPr>
          <p:cNvPr id="4" name="Slide Number Placeholder 3"/>
          <p:cNvSpPr>
            <a:spLocks noGrp="1"/>
          </p:cNvSpPr>
          <p:nvPr>
            <p:ph type="sldNum" sz="quarter" idx="5"/>
          </p:nvPr>
        </p:nvSpPr>
        <p:spPr/>
        <p:txBody>
          <a:bodyPr/>
          <a:lstStyle/>
          <a:p>
            <a:fld id="{E680C8C4-5D8C-4BEF-A16D-3F87F599A87F}" type="slidenum">
              <a:rPr lang="en-US"/>
              <a:t>19</a:t>
            </a:fld>
            <a:endParaRPr lang="en-US"/>
          </a:p>
        </p:txBody>
      </p:sp>
    </p:spTree>
    <p:extLst>
      <p:ext uri="{BB962C8B-B14F-4D97-AF65-F5344CB8AC3E}">
        <p14:creationId xmlns:p14="http://schemas.microsoft.com/office/powerpoint/2010/main" val="124298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Before I get started, here are our handles and website for the Keys to Success program. </a:t>
            </a:r>
          </a:p>
        </p:txBody>
      </p:sp>
      <p:sp>
        <p:nvSpPr>
          <p:cNvPr id="4" name="Slide Number Placeholder 3"/>
          <p:cNvSpPr>
            <a:spLocks noGrp="1"/>
          </p:cNvSpPr>
          <p:nvPr>
            <p:ph type="sldNum" sz="quarter" idx="5"/>
          </p:nvPr>
        </p:nvSpPr>
        <p:spPr/>
        <p:txBody>
          <a:bodyPr/>
          <a:lstStyle/>
          <a:p>
            <a:fld id="{E680C8C4-5D8C-4BEF-A16D-3F87F599A87F}" type="slidenum">
              <a:rPr lang="en-US"/>
              <a:t>3</a:t>
            </a:fld>
            <a:endParaRPr lang="en-US"/>
          </a:p>
        </p:txBody>
      </p:sp>
    </p:spTree>
    <p:extLst>
      <p:ext uri="{BB962C8B-B14F-4D97-AF65-F5344CB8AC3E}">
        <p14:creationId xmlns:p14="http://schemas.microsoft.com/office/powerpoint/2010/main" val="88440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heard of Keys to Success? </a:t>
            </a:r>
          </a:p>
          <a:p>
            <a:r>
              <a:rPr lang="en-US">
                <a:cs typeface="Calibri"/>
              </a:rPr>
              <a:t>I'm guessing that most of you either went to high school in Utah or have children who have. Keys to Success started with incentivizing high school students to do well in school. Now we give away a brand new car and have grown to over 70,000 student app users, expanding into middle schools and junior highs. </a:t>
            </a:r>
          </a:p>
        </p:txBody>
      </p:sp>
      <p:sp>
        <p:nvSpPr>
          <p:cNvPr id="4" name="Slide Number Placeholder 3"/>
          <p:cNvSpPr>
            <a:spLocks noGrp="1"/>
          </p:cNvSpPr>
          <p:nvPr>
            <p:ph type="sldNum" sz="quarter" idx="5"/>
          </p:nvPr>
        </p:nvSpPr>
        <p:spPr/>
        <p:txBody>
          <a:bodyPr/>
          <a:lstStyle/>
          <a:p>
            <a:fld id="{2CF2F80F-CE04-47EC-B60E-827D66218367}" type="slidenum">
              <a:rPr lang="en-US" smtClean="0"/>
              <a:t>4</a:t>
            </a:fld>
            <a:endParaRPr lang="en-US"/>
          </a:p>
        </p:txBody>
      </p:sp>
    </p:spTree>
    <p:extLst>
      <p:ext uri="{BB962C8B-B14F-4D97-AF65-F5344CB8AC3E}">
        <p14:creationId xmlns:p14="http://schemas.microsoft.com/office/powerpoint/2010/main" val="4154771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Keys to Success has grown over the last 17 years we had more and more students asking for continued access to Keys even after high school graduation. This year we were able to launch Endeavor, a portal for all Utah adults looking to continue their educational and career goals. I want to go over this resource with you today as a resource for your audiences.</a:t>
            </a:r>
            <a:endParaRPr lang="en-US"/>
          </a:p>
        </p:txBody>
      </p:sp>
      <p:sp>
        <p:nvSpPr>
          <p:cNvPr id="4" name="Slide Number Placeholder 3"/>
          <p:cNvSpPr>
            <a:spLocks noGrp="1"/>
          </p:cNvSpPr>
          <p:nvPr>
            <p:ph type="sldNum" sz="quarter" idx="5"/>
          </p:nvPr>
        </p:nvSpPr>
        <p:spPr/>
        <p:txBody>
          <a:bodyPr/>
          <a:lstStyle/>
          <a:p>
            <a:fld id="{2CF2F80F-CE04-47EC-B60E-827D66218367}" type="slidenum">
              <a:rPr lang="en-US" smtClean="0"/>
              <a:t>5</a:t>
            </a:fld>
            <a:endParaRPr lang="en-US"/>
          </a:p>
        </p:txBody>
      </p:sp>
    </p:spTree>
    <p:extLst>
      <p:ext uri="{BB962C8B-B14F-4D97-AF65-F5344CB8AC3E}">
        <p14:creationId xmlns:p14="http://schemas.microsoft.com/office/powerpoint/2010/main" val="170550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Without marketing this program, we already have 38,000 users and thousands of engagements on the app. Most of these users right now are recent high school graduates. I've also included the top 5 career interests of our users and that we offer $160 million in scholarship and tuition waivers on the app.</a:t>
            </a:r>
          </a:p>
        </p:txBody>
      </p:sp>
      <p:sp>
        <p:nvSpPr>
          <p:cNvPr id="4" name="Slide Number Placeholder 3"/>
          <p:cNvSpPr>
            <a:spLocks noGrp="1"/>
          </p:cNvSpPr>
          <p:nvPr>
            <p:ph type="sldNum" sz="quarter" idx="5"/>
          </p:nvPr>
        </p:nvSpPr>
        <p:spPr/>
        <p:txBody>
          <a:bodyPr/>
          <a:lstStyle/>
          <a:p>
            <a:fld id="{E680C8C4-5D8C-4BEF-A16D-3F87F599A87F}" type="slidenum">
              <a:rPr lang="en-US"/>
              <a:t>6</a:t>
            </a:fld>
            <a:endParaRPr lang="en-US"/>
          </a:p>
        </p:txBody>
      </p:sp>
    </p:spTree>
    <p:extLst>
      <p:ext uri="{BB962C8B-B14F-4D97-AF65-F5344CB8AC3E}">
        <p14:creationId xmlns:p14="http://schemas.microsoft.com/office/powerpoint/2010/main" val="397601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walk you through Endeavor I'd like to introduce you to my friend Jenny. She is 24 years old, from Utah and is at a stage in life that many 20-somethings are right now.</a:t>
            </a:r>
          </a:p>
        </p:txBody>
      </p:sp>
      <p:sp>
        <p:nvSpPr>
          <p:cNvPr id="4" name="Slide Number Placeholder 3"/>
          <p:cNvSpPr>
            <a:spLocks noGrp="1"/>
          </p:cNvSpPr>
          <p:nvPr>
            <p:ph type="sldNum" sz="quarter" idx="5"/>
          </p:nvPr>
        </p:nvSpPr>
        <p:spPr/>
        <p:txBody>
          <a:bodyPr/>
          <a:lstStyle/>
          <a:p>
            <a:fld id="{2CF2F80F-CE04-47EC-B60E-827D66218367}" type="slidenum">
              <a:rPr lang="en-US" smtClean="0"/>
              <a:t>7</a:t>
            </a:fld>
            <a:endParaRPr lang="en-US"/>
          </a:p>
        </p:txBody>
      </p:sp>
    </p:spTree>
    <p:extLst>
      <p:ext uri="{BB962C8B-B14F-4D97-AF65-F5344CB8AC3E}">
        <p14:creationId xmlns:p14="http://schemas.microsoft.com/office/powerpoint/2010/main" val="3545643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Jenny graduated from the UofU with her bachelor's degree in public health. She worked at multiple health clinics while getting her degree. While getting her degree her childhood dream of being a cowgirl called to her, she's now working on a ranch in Washington hearding sheep and training horses. She wants to one day be able to work with horses in an equine therapy situation. She also is eager to get her masters degree in public health, specifically in maternal and child health. Since Jenny has many different passions and interests having a tool to make plans and solidify interests will simplify her life!</a:t>
            </a:r>
          </a:p>
        </p:txBody>
      </p:sp>
      <p:sp>
        <p:nvSpPr>
          <p:cNvPr id="4" name="Slide Number Placeholder 3"/>
          <p:cNvSpPr>
            <a:spLocks noGrp="1"/>
          </p:cNvSpPr>
          <p:nvPr>
            <p:ph type="sldNum" sz="quarter" idx="5"/>
          </p:nvPr>
        </p:nvSpPr>
        <p:spPr/>
        <p:txBody>
          <a:bodyPr/>
          <a:lstStyle/>
          <a:p>
            <a:fld id="{2CF2F80F-CE04-47EC-B60E-827D66218367}" type="slidenum">
              <a:rPr lang="en-US" smtClean="0"/>
              <a:t>8</a:t>
            </a:fld>
            <a:endParaRPr lang="en-US"/>
          </a:p>
        </p:txBody>
      </p:sp>
    </p:spTree>
    <p:extLst>
      <p:ext uri="{BB962C8B-B14F-4D97-AF65-F5344CB8AC3E}">
        <p14:creationId xmlns:p14="http://schemas.microsoft.com/office/powerpoint/2010/main" val="319341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Jenny is working at the ranch she can create an adult account on Endeavor and choose a track that makes the best sense for her. Since she's not quite ready for a Master's degree and she's working a track that would make the most sense for her would be Career Exploration. This will allow the app to give her specific resources and notifications about opportunities pertient to career exploration. We know Utahns from all different background will be utlizing this so we wanted to make sure everyone could find and access what makes sense for them where ever their at. What track would you have chosen when you were 24?</a:t>
            </a:r>
            <a:endParaRPr lang="en-US">
              <a:cs typeface="Calibri"/>
            </a:endParaRPr>
          </a:p>
        </p:txBody>
      </p:sp>
      <p:sp>
        <p:nvSpPr>
          <p:cNvPr id="4" name="Slide Number Placeholder 3"/>
          <p:cNvSpPr>
            <a:spLocks noGrp="1"/>
          </p:cNvSpPr>
          <p:nvPr>
            <p:ph type="sldNum" sz="quarter" idx="5"/>
          </p:nvPr>
        </p:nvSpPr>
        <p:spPr/>
        <p:txBody>
          <a:bodyPr/>
          <a:lstStyle/>
          <a:p>
            <a:fld id="{2CF2F80F-CE04-47EC-B60E-827D66218367}" type="slidenum">
              <a:rPr lang="en-US" smtClean="0"/>
              <a:t>9</a:t>
            </a:fld>
            <a:endParaRPr lang="en-US"/>
          </a:p>
        </p:txBody>
      </p:sp>
    </p:spTree>
    <p:extLst>
      <p:ext uri="{BB962C8B-B14F-4D97-AF65-F5344CB8AC3E}">
        <p14:creationId xmlns:p14="http://schemas.microsoft.com/office/powerpoint/2010/main" val="1548018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are also able to choose career fields that they are interested in to get notificaitons about opportunities that would interest them. Which career fields would Jenny choose?</a:t>
            </a:r>
          </a:p>
        </p:txBody>
      </p:sp>
      <p:sp>
        <p:nvSpPr>
          <p:cNvPr id="4" name="Slide Number Placeholder 3"/>
          <p:cNvSpPr>
            <a:spLocks noGrp="1"/>
          </p:cNvSpPr>
          <p:nvPr>
            <p:ph type="sldNum" sz="quarter" idx="5"/>
          </p:nvPr>
        </p:nvSpPr>
        <p:spPr/>
        <p:txBody>
          <a:bodyPr/>
          <a:lstStyle/>
          <a:p>
            <a:fld id="{2CF2F80F-CE04-47EC-B60E-827D66218367}" type="slidenum">
              <a:rPr lang="en-US" smtClean="0"/>
              <a:t>10</a:t>
            </a:fld>
            <a:endParaRPr lang="en-US"/>
          </a:p>
        </p:txBody>
      </p:sp>
    </p:spTree>
    <p:extLst>
      <p:ext uri="{BB962C8B-B14F-4D97-AF65-F5344CB8AC3E}">
        <p14:creationId xmlns:p14="http://schemas.microsoft.com/office/powerpoint/2010/main" val="3548619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5F36-37DD-4232-9E56-839CC6538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C57A11-0B23-488B-8346-980C7BAB5D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29EAD-FA36-4F94-BA67-880CA3669DB5}"/>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a:extLst>
              <a:ext uri="{FF2B5EF4-FFF2-40B4-BE49-F238E27FC236}">
                <a16:creationId xmlns:a16="http://schemas.microsoft.com/office/drawing/2014/main" id="{7CF19931-59A6-4BC5-A862-87419B8A4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01C0-4979-4DF3-A856-421B193BF5EB}"/>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1551822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354D-3C63-4DA6-918C-0371F2E67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7FCAC3-781B-45D7-B976-41D237403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1FAD5-AD8D-4924-A2C7-9BCCBA1EDDED}"/>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a:extLst>
              <a:ext uri="{FF2B5EF4-FFF2-40B4-BE49-F238E27FC236}">
                <a16:creationId xmlns:a16="http://schemas.microsoft.com/office/drawing/2014/main" id="{8E13F81E-0E74-45E0-BE8B-7347E5AD3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1C57C-AEAB-430B-A86A-0FF42A82930F}"/>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43867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E89C4A-2DD8-4977-9DE4-D1E8D3D820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FA97-9577-49F8-899C-1ED3B43E38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027CF7-895A-44AF-8B91-361AB6C6631C}"/>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a:extLst>
              <a:ext uri="{FF2B5EF4-FFF2-40B4-BE49-F238E27FC236}">
                <a16:creationId xmlns:a16="http://schemas.microsoft.com/office/drawing/2014/main" id="{11DFA7C5-44B8-40D1-9D5A-B77D28D46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B85C1-7060-4A32-8CE6-4AB2E10ED53B}"/>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3893665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8D6A67-D85B-47F9-9457-7FFF653C8B69}"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8D6A67-D85B-47F9-9457-7FFF653C8B69}"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0FC73-C429-44DB-A01F-1CAE5F55C764}"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00">
                <a:solidFill>
                  <a:schemeClr val="tx1">
                    <a:tint val="75000"/>
                  </a:schemeClr>
                </a:solidFill>
              </a:defRPr>
            </a:lvl1pPr>
            <a:lvl2pPr marL="304831" indent="0">
              <a:buNone/>
              <a:defRPr sz="1200">
                <a:solidFill>
                  <a:schemeClr val="tx1">
                    <a:tint val="75000"/>
                  </a:schemeClr>
                </a:solidFill>
              </a:defRPr>
            </a:lvl2pPr>
            <a:lvl3pPr marL="609660" indent="0">
              <a:buNone/>
              <a:defRPr sz="1100">
                <a:solidFill>
                  <a:schemeClr val="tx1">
                    <a:tint val="75000"/>
                  </a:schemeClr>
                </a:solidFill>
              </a:defRPr>
            </a:lvl3pPr>
            <a:lvl4pPr marL="914492" indent="0">
              <a:buNone/>
              <a:defRPr sz="900">
                <a:solidFill>
                  <a:schemeClr val="tx1">
                    <a:tint val="75000"/>
                  </a:schemeClr>
                </a:solidFill>
              </a:defRPr>
            </a:lvl4pPr>
            <a:lvl5pPr marL="1219322" indent="0">
              <a:buNone/>
              <a:defRPr sz="900">
                <a:solidFill>
                  <a:schemeClr val="tx1">
                    <a:tint val="75000"/>
                  </a:schemeClr>
                </a:solidFill>
              </a:defRPr>
            </a:lvl5pPr>
            <a:lvl6pPr marL="1524152" indent="0">
              <a:buNone/>
              <a:defRPr sz="900">
                <a:solidFill>
                  <a:schemeClr val="tx1">
                    <a:tint val="75000"/>
                  </a:schemeClr>
                </a:solidFill>
              </a:defRPr>
            </a:lvl6pPr>
            <a:lvl7pPr marL="1828983" indent="0">
              <a:buNone/>
              <a:defRPr sz="900">
                <a:solidFill>
                  <a:schemeClr val="tx1">
                    <a:tint val="75000"/>
                  </a:schemeClr>
                </a:solidFill>
              </a:defRPr>
            </a:lvl7pPr>
            <a:lvl8pPr marL="2133814" indent="0">
              <a:buNone/>
              <a:defRPr sz="900">
                <a:solidFill>
                  <a:schemeClr val="tx1">
                    <a:tint val="75000"/>
                  </a:schemeClr>
                </a:solidFill>
              </a:defRPr>
            </a:lvl8pPr>
            <a:lvl9pPr marL="2438644"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0596A-C730-42CE-A9A0-E6182C65DFCB}"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00">
                <a:solidFill>
                  <a:schemeClr val="tx1">
                    <a:tint val="75000"/>
                  </a:schemeClr>
                </a:solidFill>
              </a:defRPr>
            </a:lvl1pPr>
            <a:lvl2pPr marL="304815" indent="0">
              <a:buNone/>
              <a:defRPr sz="1200">
                <a:solidFill>
                  <a:schemeClr val="tx1">
                    <a:tint val="75000"/>
                  </a:schemeClr>
                </a:solidFill>
              </a:defRPr>
            </a:lvl2pPr>
            <a:lvl3pPr marL="609630" indent="0">
              <a:buNone/>
              <a:defRPr sz="1100">
                <a:solidFill>
                  <a:schemeClr val="tx1">
                    <a:tint val="75000"/>
                  </a:schemeClr>
                </a:solidFill>
              </a:defRPr>
            </a:lvl3pPr>
            <a:lvl4pPr marL="914446" indent="0">
              <a:buNone/>
              <a:defRPr sz="900">
                <a:solidFill>
                  <a:schemeClr val="tx1">
                    <a:tint val="75000"/>
                  </a:schemeClr>
                </a:solidFill>
              </a:defRPr>
            </a:lvl4pPr>
            <a:lvl5pPr marL="1219261" indent="0">
              <a:buNone/>
              <a:defRPr sz="900">
                <a:solidFill>
                  <a:schemeClr val="tx1">
                    <a:tint val="75000"/>
                  </a:schemeClr>
                </a:solidFill>
              </a:defRPr>
            </a:lvl5pPr>
            <a:lvl6pPr marL="1524076" indent="0">
              <a:buNone/>
              <a:defRPr sz="900">
                <a:solidFill>
                  <a:schemeClr val="tx1">
                    <a:tint val="75000"/>
                  </a:schemeClr>
                </a:solidFill>
              </a:defRPr>
            </a:lvl6pPr>
            <a:lvl7pPr marL="1828891" indent="0">
              <a:buNone/>
              <a:defRPr sz="900">
                <a:solidFill>
                  <a:schemeClr val="tx1">
                    <a:tint val="75000"/>
                  </a:schemeClr>
                </a:solidFill>
              </a:defRPr>
            </a:lvl7pPr>
            <a:lvl8pPr marL="2133707" indent="0">
              <a:buNone/>
              <a:defRPr sz="900">
                <a:solidFill>
                  <a:schemeClr val="tx1">
                    <a:tint val="75000"/>
                  </a:schemeClr>
                </a:solidFill>
              </a:defRPr>
            </a:lvl8pPr>
            <a:lvl9pPr marL="243852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0596A-C730-42CE-A9A0-E6182C65DFCB}"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21138B-D973-437F-9CD6-AF9F121E2845}"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00" b="1"/>
            </a:lvl2pPr>
            <a:lvl3pPr marL="609660" indent="0">
              <a:buNone/>
              <a:defRPr sz="1200" b="1"/>
            </a:lvl3pPr>
            <a:lvl4pPr marL="914492" indent="0">
              <a:buNone/>
              <a:defRPr sz="1100" b="1"/>
            </a:lvl4pPr>
            <a:lvl5pPr marL="1219322" indent="0">
              <a:buNone/>
              <a:defRPr sz="1100" b="1"/>
            </a:lvl5pPr>
            <a:lvl6pPr marL="1524152" indent="0">
              <a:buNone/>
              <a:defRPr sz="1100" b="1"/>
            </a:lvl6pPr>
            <a:lvl7pPr marL="1828983" indent="0">
              <a:buNone/>
              <a:defRPr sz="1100" b="1"/>
            </a:lvl7pPr>
            <a:lvl8pPr marL="2133814" indent="0">
              <a:buNone/>
              <a:defRPr sz="1100" b="1"/>
            </a:lvl8pPr>
            <a:lvl9pPr marL="2438644"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00" b="1"/>
            </a:lvl2pPr>
            <a:lvl3pPr marL="609660" indent="0">
              <a:buNone/>
              <a:defRPr sz="1200" b="1"/>
            </a:lvl3pPr>
            <a:lvl4pPr marL="914492" indent="0">
              <a:buNone/>
              <a:defRPr sz="1100" b="1"/>
            </a:lvl4pPr>
            <a:lvl5pPr marL="1219322" indent="0">
              <a:buNone/>
              <a:defRPr sz="1100" b="1"/>
            </a:lvl5pPr>
            <a:lvl6pPr marL="1524152" indent="0">
              <a:buNone/>
              <a:defRPr sz="1100" b="1"/>
            </a:lvl6pPr>
            <a:lvl7pPr marL="1828983" indent="0">
              <a:buNone/>
              <a:defRPr sz="1100" b="1"/>
            </a:lvl7pPr>
            <a:lvl8pPr marL="2133814" indent="0">
              <a:buNone/>
              <a:defRPr sz="1100" b="1"/>
            </a:lvl8pPr>
            <a:lvl9pPr marL="243864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8B8A7-D242-49C3-821B-F81234E63A88}" type="datetime1">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00" b="1"/>
            </a:lvl2pPr>
            <a:lvl3pPr marL="609630" indent="0">
              <a:buNone/>
              <a:defRPr sz="1200" b="1"/>
            </a:lvl3pPr>
            <a:lvl4pPr marL="914446" indent="0">
              <a:buNone/>
              <a:defRPr sz="1100" b="1"/>
            </a:lvl4pPr>
            <a:lvl5pPr marL="1219261" indent="0">
              <a:buNone/>
              <a:defRPr sz="1100" b="1"/>
            </a:lvl5pPr>
            <a:lvl6pPr marL="1524076" indent="0">
              <a:buNone/>
              <a:defRPr sz="1100" b="1"/>
            </a:lvl6pPr>
            <a:lvl7pPr marL="1828891" indent="0">
              <a:buNone/>
              <a:defRPr sz="1100" b="1"/>
            </a:lvl7pPr>
            <a:lvl8pPr marL="2133707" indent="0">
              <a:buNone/>
              <a:defRPr sz="1100" b="1"/>
            </a:lvl8pPr>
            <a:lvl9pPr marL="243852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00" b="1"/>
            </a:lvl2pPr>
            <a:lvl3pPr marL="609630" indent="0">
              <a:buNone/>
              <a:defRPr sz="1200" b="1"/>
            </a:lvl3pPr>
            <a:lvl4pPr marL="914446" indent="0">
              <a:buNone/>
              <a:defRPr sz="1100" b="1"/>
            </a:lvl4pPr>
            <a:lvl5pPr marL="1219261" indent="0">
              <a:buNone/>
              <a:defRPr sz="1100" b="1"/>
            </a:lvl5pPr>
            <a:lvl6pPr marL="1524076" indent="0">
              <a:buNone/>
              <a:defRPr sz="1100" b="1"/>
            </a:lvl6pPr>
            <a:lvl7pPr marL="1828891" indent="0">
              <a:buNone/>
              <a:defRPr sz="1100" b="1"/>
            </a:lvl7pPr>
            <a:lvl8pPr marL="2133707" indent="0">
              <a:buNone/>
              <a:defRPr sz="1100" b="1"/>
            </a:lvl8pPr>
            <a:lvl9pPr marL="243852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8B8A7-D242-49C3-821B-F81234E63A88}" type="datetime1">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33E5-20AA-4EAA-9E22-A6CF15092B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678EAB-32F1-4A46-BDEA-0C71639D8B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5FC67-3F53-46ED-95D3-A55BDBF2814E}"/>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a:extLst>
              <a:ext uri="{FF2B5EF4-FFF2-40B4-BE49-F238E27FC236}">
                <a16:creationId xmlns:a16="http://schemas.microsoft.com/office/drawing/2014/main" id="{F9540AE1-0ADA-4311-B544-CFF8650AA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299B3-9C36-4D95-8AEA-6850D8334268}"/>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3024916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A1E1BB-1B35-4D19-99C2-491CB9DDDDAC}" type="datetime1">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72F8D-93A1-4770-83FD-1890C5F53925}" type="datetime1">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00"/>
            </a:lvl1pPr>
            <a:lvl2pPr marL="304831" indent="0">
              <a:buNone/>
              <a:defRPr sz="800"/>
            </a:lvl2pPr>
            <a:lvl3pPr marL="609660" indent="0">
              <a:buNone/>
              <a:defRPr sz="700"/>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67EA0A20-D21A-4327-B8F0-8B2C02576783}"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831" indent="0">
              <a:buNone/>
              <a:defRPr sz="1900"/>
            </a:lvl2pPr>
            <a:lvl3pPr marL="609660" indent="0">
              <a:buNone/>
              <a:defRPr sz="1600"/>
            </a:lvl3pPr>
            <a:lvl4pPr marL="914492" indent="0">
              <a:buNone/>
              <a:defRPr sz="1300"/>
            </a:lvl4pPr>
            <a:lvl5pPr marL="1219322" indent="0">
              <a:buNone/>
              <a:defRPr sz="1300"/>
            </a:lvl5pPr>
            <a:lvl6pPr marL="1524152" indent="0">
              <a:buNone/>
              <a:defRPr sz="1300"/>
            </a:lvl6pPr>
            <a:lvl7pPr marL="1828983" indent="0">
              <a:buNone/>
              <a:defRPr sz="1300"/>
            </a:lvl7pPr>
            <a:lvl8pPr marL="2133814" indent="0">
              <a:buNone/>
              <a:defRPr sz="1300"/>
            </a:lvl8pPr>
            <a:lvl9pPr marL="2438644" indent="0">
              <a:buNone/>
              <a:defRPr sz="13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00"/>
            </a:lvl1pPr>
            <a:lvl2pPr marL="304831" indent="0">
              <a:buNone/>
              <a:defRPr sz="800"/>
            </a:lvl2pPr>
            <a:lvl3pPr marL="609660" indent="0">
              <a:buNone/>
              <a:defRPr sz="700"/>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C3CECE81-A98A-4250-849A-4F65169C1E36}"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00"/>
            </a:lvl1pPr>
            <a:lvl2pPr marL="304815" indent="0">
              <a:buNone/>
              <a:defRPr sz="800"/>
            </a:lvl2pPr>
            <a:lvl3pPr marL="609630" indent="0">
              <a:buNone/>
              <a:defRPr sz="700"/>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67EA0A20-D21A-4327-B8F0-8B2C02576783}"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815" indent="0">
              <a:buNone/>
              <a:defRPr sz="1900"/>
            </a:lvl2pPr>
            <a:lvl3pPr marL="609630" indent="0">
              <a:buNone/>
              <a:defRPr sz="1600"/>
            </a:lvl3pPr>
            <a:lvl4pPr marL="914446" indent="0">
              <a:buNone/>
              <a:defRPr sz="1300"/>
            </a:lvl4pPr>
            <a:lvl5pPr marL="1219261" indent="0">
              <a:buNone/>
              <a:defRPr sz="1300"/>
            </a:lvl5pPr>
            <a:lvl6pPr marL="1524076" indent="0">
              <a:buNone/>
              <a:defRPr sz="1300"/>
            </a:lvl6pPr>
            <a:lvl7pPr marL="1828891" indent="0">
              <a:buNone/>
              <a:defRPr sz="1300"/>
            </a:lvl7pPr>
            <a:lvl8pPr marL="2133707" indent="0">
              <a:buNone/>
              <a:defRPr sz="1300"/>
            </a:lvl8pPr>
            <a:lvl9pPr marL="2438522" indent="0">
              <a:buNone/>
              <a:defRPr sz="1300"/>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00"/>
            </a:lvl1pPr>
            <a:lvl2pPr marL="304815" indent="0">
              <a:buNone/>
              <a:defRPr sz="800"/>
            </a:lvl2pPr>
            <a:lvl3pPr marL="609630" indent="0">
              <a:buNone/>
              <a:defRPr sz="700"/>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C3CECE81-A98A-4250-849A-4F65169C1E36}"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9EEC6B-4EFE-4BC8-A7B5-964294789124}"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879C30-2DDE-4A2F-8932-9C2DFDE48718}"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6B03-93E6-4A6F-97A0-B54E5D7D01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ABF478-6E43-442D-9CA1-70722947A7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101FAF-D65D-4FB4-8736-649BC4104B20}"/>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a:extLst>
              <a:ext uri="{FF2B5EF4-FFF2-40B4-BE49-F238E27FC236}">
                <a16:creationId xmlns:a16="http://schemas.microsoft.com/office/drawing/2014/main" id="{F8CDF94F-2798-4C3E-840E-E89E65F5A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0463E-691B-43E9-BFBC-B5BC01018AE6}"/>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570278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00">
                <a:solidFill>
                  <a:schemeClr val="tx1">
                    <a:tint val="75000"/>
                  </a:schemeClr>
                </a:solidFill>
              </a:defRPr>
            </a:lvl1pPr>
            <a:lvl2pPr marL="304815" indent="0">
              <a:buNone/>
              <a:defRPr sz="1200">
                <a:solidFill>
                  <a:schemeClr val="tx1">
                    <a:tint val="75000"/>
                  </a:schemeClr>
                </a:solidFill>
              </a:defRPr>
            </a:lvl2pPr>
            <a:lvl3pPr marL="609630" indent="0">
              <a:buNone/>
              <a:defRPr sz="1100">
                <a:solidFill>
                  <a:schemeClr val="tx1">
                    <a:tint val="75000"/>
                  </a:schemeClr>
                </a:solidFill>
              </a:defRPr>
            </a:lvl3pPr>
            <a:lvl4pPr marL="914446" indent="0">
              <a:buNone/>
              <a:defRPr sz="900">
                <a:solidFill>
                  <a:schemeClr val="tx1">
                    <a:tint val="75000"/>
                  </a:schemeClr>
                </a:solidFill>
              </a:defRPr>
            </a:lvl4pPr>
            <a:lvl5pPr marL="1219261" indent="0">
              <a:buNone/>
              <a:defRPr sz="900">
                <a:solidFill>
                  <a:schemeClr val="tx1">
                    <a:tint val="75000"/>
                  </a:schemeClr>
                </a:solidFill>
              </a:defRPr>
            </a:lvl5pPr>
            <a:lvl6pPr marL="1524076" indent="0">
              <a:buNone/>
              <a:defRPr sz="900">
                <a:solidFill>
                  <a:schemeClr val="tx1">
                    <a:tint val="75000"/>
                  </a:schemeClr>
                </a:solidFill>
              </a:defRPr>
            </a:lvl6pPr>
            <a:lvl7pPr marL="1828891" indent="0">
              <a:buNone/>
              <a:defRPr sz="900">
                <a:solidFill>
                  <a:schemeClr val="tx1">
                    <a:tint val="75000"/>
                  </a:schemeClr>
                </a:solidFill>
              </a:defRPr>
            </a:lvl7pPr>
            <a:lvl8pPr marL="2133707" indent="0">
              <a:buNone/>
              <a:defRPr sz="900">
                <a:solidFill>
                  <a:schemeClr val="tx1">
                    <a:tint val="75000"/>
                  </a:schemeClr>
                </a:solidFill>
              </a:defRPr>
            </a:lvl8pPr>
            <a:lvl9pPr marL="243852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00" b="1"/>
            </a:lvl2pPr>
            <a:lvl3pPr marL="609630" indent="0">
              <a:buNone/>
              <a:defRPr sz="1200" b="1"/>
            </a:lvl3pPr>
            <a:lvl4pPr marL="914446" indent="0">
              <a:buNone/>
              <a:defRPr sz="1100" b="1"/>
            </a:lvl4pPr>
            <a:lvl5pPr marL="1219261" indent="0">
              <a:buNone/>
              <a:defRPr sz="1100" b="1"/>
            </a:lvl5pPr>
            <a:lvl6pPr marL="1524076" indent="0">
              <a:buNone/>
              <a:defRPr sz="1100" b="1"/>
            </a:lvl6pPr>
            <a:lvl7pPr marL="1828891" indent="0">
              <a:buNone/>
              <a:defRPr sz="1100" b="1"/>
            </a:lvl7pPr>
            <a:lvl8pPr marL="2133707" indent="0">
              <a:buNone/>
              <a:defRPr sz="1100" b="1"/>
            </a:lvl8pPr>
            <a:lvl9pPr marL="243852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00" b="1"/>
            </a:lvl2pPr>
            <a:lvl3pPr marL="609630" indent="0">
              <a:buNone/>
              <a:defRPr sz="1200" b="1"/>
            </a:lvl3pPr>
            <a:lvl4pPr marL="914446" indent="0">
              <a:buNone/>
              <a:defRPr sz="1100" b="1"/>
            </a:lvl4pPr>
            <a:lvl5pPr marL="1219261" indent="0">
              <a:buNone/>
              <a:defRPr sz="1100" b="1"/>
            </a:lvl5pPr>
            <a:lvl6pPr marL="1524076" indent="0">
              <a:buNone/>
              <a:defRPr sz="1100" b="1"/>
            </a:lvl6pPr>
            <a:lvl7pPr marL="1828891" indent="0">
              <a:buNone/>
              <a:defRPr sz="1100" b="1"/>
            </a:lvl7pPr>
            <a:lvl8pPr marL="2133707" indent="0">
              <a:buNone/>
              <a:defRPr sz="1100" b="1"/>
            </a:lvl8pPr>
            <a:lvl9pPr marL="243852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00"/>
            </a:lvl1pPr>
            <a:lvl2pPr marL="304815" indent="0">
              <a:buNone/>
              <a:defRPr sz="800"/>
            </a:lvl2pPr>
            <a:lvl3pPr marL="609630" indent="0">
              <a:buNone/>
              <a:defRPr sz="700"/>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815" indent="0">
              <a:buNone/>
              <a:defRPr sz="1900"/>
            </a:lvl2pPr>
            <a:lvl3pPr marL="609630" indent="0">
              <a:buNone/>
              <a:defRPr sz="1600"/>
            </a:lvl3pPr>
            <a:lvl4pPr marL="914446" indent="0">
              <a:buNone/>
              <a:defRPr sz="1300"/>
            </a:lvl4pPr>
            <a:lvl5pPr marL="1219261" indent="0">
              <a:buNone/>
              <a:defRPr sz="1300"/>
            </a:lvl5pPr>
            <a:lvl6pPr marL="1524076" indent="0">
              <a:buNone/>
              <a:defRPr sz="1300"/>
            </a:lvl6pPr>
            <a:lvl7pPr marL="1828891" indent="0">
              <a:buNone/>
              <a:defRPr sz="1300"/>
            </a:lvl7pPr>
            <a:lvl8pPr marL="2133707" indent="0">
              <a:buNone/>
              <a:defRPr sz="1300"/>
            </a:lvl8pPr>
            <a:lvl9pPr marL="2438522" indent="0">
              <a:buNone/>
              <a:defRPr sz="1300"/>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00"/>
            </a:lvl1pPr>
            <a:lvl2pPr marL="304815" indent="0">
              <a:buNone/>
              <a:defRPr sz="800"/>
            </a:lvl2pPr>
            <a:lvl3pPr marL="609630" indent="0">
              <a:buNone/>
              <a:defRPr sz="700"/>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8D6A67-D85B-47F9-9457-7FFF653C8B69}"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475E-26F9-4612-9930-0241A511C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AA35DB-AACD-4038-B3C4-6B47B7D5E6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317BC6-3BA0-471F-BE19-1518E3AE46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6C614E-0584-4273-B2B3-99B52E6009E8}"/>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6" name="Footer Placeholder 5">
            <a:extLst>
              <a:ext uri="{FF2B5EF4-FFF2-40B4-BE49-F238E27FC236}">
                <a16:creationId xmlns:a16="http://schemas.microsoft.com/office/drawing/2014/main" id="{1558CF10-B4A9-49B7-ABD5-8856D7A16F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78C18-C66C-49C0-BC93-BAAF33F2F343}"/>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3346132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0FC73-C429-44DB-A01F-1CAE5F55C764}"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00">
                <a:solidFill>
                  <a:schemeClr val="tx1">
                    <a:tint val="75000"/>
                  </a:schemeClr>
                </a:solidFill>
              </a:defRPr>
            </a:lvl1pPr>
            <a:lvl2pPr marL="304831" indent="0">
              <a:buNone/>
              <a:defRPr sz="1200">
                <a:solidFill>
                  <a:schemeClr val="tx1">
                    <a:tint val="75000"/>
                  </a:schemeClr>
                </a:solidFill>
              </a:defRPr>
            </a:lvl2pPr>
            <a:lvl3pPr marL="609660" indent="0">
              <a:buNone/>
              <a:defRPr sz="1100">
                <a:solidFill>
                  <a:schemeClr val="tx1">
                    <a:tint val="75000"/>
                  </a:schemeClr>
                </a:solidFill>
              </a:defRPr>
            </a:lvl3pPr>
            <a:lvl4pPr marL="914492" indent="0">
              <a:buNone/>
              <a:defRPr sz="900">
                <a:solidFill>
                  <a:schemeClr val="tx1">
                    <a:tint val="75000"/>
                  </a:schemeClr>
                </a:solidFill>
              </a:defRPr>
            </a:lvl4pPr>
            <a:lvl5pPr marL="1219322" indent="0">
              <a:buNone/>
              <a:defRPr sz="900">
                <a:solidFill>
                  <a:schemeClr val="tx1">
                    <a:tint val="75000"/>
                  </a:schemeClr>
                </a:solidFill>
              </a:defRPr>
            </a:lvl5pPr>
            <a:lvl6pPr marL="1524152" indent="0">
              <a:buNone/>
              <a:defRPr sz="900">
                <a:solidFill>
                  <a:schemeClr val="tx1">
                    <a:tint val="75000"/>
                  </a:schemeClr>
                </a:solidFill>
              </a:defRPr>
            </a:lvl6pPr>
            <a:lvl7pPr marL="1828983" indent="0">
              <a:buNone/>
              <a:defRPr sz="900">
                <a:solidFill>
                  <a:schemeClr val="tx1">
                    <a:tint val="75000"/>
                  </a:schemeClr>
                </a:solidFill>
              </a:defRPr>
            </a:lvl7pPr>
            <a:lvl8pPr marL="2133814" indent="0">
              <a:buNone/>
              <a:defRPr sz="900">
                <a:solidFill>
                  <a:schemeClr val="tx1">
                    <a:tint val="75000"/>
                  </a:schemeClr>
                </a:solidFill>
              </a:defRPr>
            </a:lvl8pPr>
            <a:lvl9pPr marL="2438644"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0596A-C730-42CE-A9A0-E6182C65DFCB}"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21138B-D973-437F-9CD6-AF9F121E2845}"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00" b="1"/>
            </a:lvl2pPr>
            <a:lvl3pPr marL="609660" indent="0">
              <a:buNone/>
              <a:defRPr sz="1200" b="1"/>
            </a:lvl3pPr>
            <a:lvl4pPr marL="914492" indent="0">
              <a:buNone/>
              <a:defRPr sz="1100" b="1"/>
            </a:lvl4pPr>
            <a:lvl5pPr marL="1219322" indent="0">
              <a:buNone/>
              <a:defRPr sz="1100" b="1"/>
            </a:lvl5pPr>
            <a:lvl6pPr marL="1524152" indent="0">
              <a:buNone/>
              <a:defRPr sz="1100" b="1"/>
            </a:lvl6pPr>
            <a:lvl7pPr marL="1828983" indent="0">
              <a:buNone/>
              <a:defRPr sz="1100" b="1"/>
            </a:lvl7pPr>
            <a:lvl8pPr marL="2133814" indent="0">
              <a:buNone/>
              <a:defRPr sz="1100" b="1"/>
            </a:lvl8pPr>
            <a:lvl9pPr marL="2438644"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00" b="1"/>
            </a:lvl2pPr>
            <a:lvl3pPr marL="609660" indent="0">
              <a:buNone/>
              <a:defRPr sz="1200" b="1"/>
            </a:lvl3pPr>
            <a:lvl4pPr marL="914492" indent="0">
              <a:buNone/>
              <a:defRPr sz="1100" b="1"/>
            </a:lvl4pPr>
            <a:lvl5pPr marL="1219322" indent="0">
              <a:buNone/>
              <a:defRPr sz="1100" b="1"/>
            </a:lvl5pPr>
            <a:lvl6pPr marL="1524152" indent="0">
              <a:buNone/>
              <a:defRPr sz="1100" b="1"/>
            </a:lvl6pPr>
            <a:lvl7pPr marL="1828983" indent="0">
              <a:buNone/>
              <a:defRPr sz="1100" b="1"/>
            </a:lvl7pPr>
            <a:lvl8pPr marL="2133814" indent="0">
              <a:buNone/>
              <a:defRPr sz="1100" b="1"/>
            </a:lvl8pPr>
            <a:lvl9pPr marL="243864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8B8A7-D242-49C3-821B-F81234E63A88}" type="datetime1">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A1E1BB-1B35-4D19-99C2-491CB9DDDDAC}" type="datetime1">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472F8D-93A1-4770-83FD-1890C5F53925}" type="datetime1">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00"/>
            </a:lvl1pPr>
            <a:lvl2pPr marL="304831" indent="0">
              <a:buNone/>
              <a:defRPr sz="800"/>
            </a:lvl2pPr>
            <a:lvl3pPr marL="609660" indent="0">
              <a:buNone/>
              <a:defRPr sz="700"/>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67EA0A20-D21A-4327-B8F0-8B2C02576783}"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831" indent="0">
              <a:buNone/>
              <a:defRPr sz="1900"/>
            </a:lvl2pPr>
            <a:lvl3pPr marL="609660" indent="0">
              <a:buNone/>
              <a:defRPr sz="1600"/>
            </a:lvl3pPr>
            <a:lvl4pPr marL="914492" indent="0">
              <a:buNone/>
              <a:defRPr sz="1300"/>
            </a:lvl4pPr>
            <a:lvl5pPr marL="1219322" indent="0">
              <a:buNone/>
              <a:defRPr sz="1300"/>
            </a:lvl5pPr>
            <a:lvl6pPr marL="1524152" indent="0">
              <a:buNone/>
              <a:defRPr sz="1300"/>
            </a:lvl6pPr>
            <a:lvl7pPr marL="1828983" indent="0">
              <a:buNone/>
              <a:defRPr sz="1300"/>
            </a:lvl7pPr>
            <a:lvl8pPr marL="2133814" indent="0">
              <a:buNone/>
              <a:defRPr sz="1300"/>
            </a:lvl8pPr>
            <a:lvl9pPr marL="2438644" indent="0">
              <a:buNone/>
              <a:defRPr sz="13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00"/>
            </a:lvl1pPr>
            <a:lvl2pPr marL="304831" indent="0">
              <a:buNone/>
              <a:defRPr sz="800"/>
            </a:lvl2pPr>
            <a:lvl3pPr marL="609660" indent="0">
              <a:buNone/>
              <a:defRPr sz="700"/>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C3CECE81-A98A-4250-849A-4F65169C1E36}" type="datetime1">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9EEC6B-4EFE-4BC8-A7B5-964294789124}"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879C30-2DDE-4A2F-8932-9C2DFDE48718}" type="datetime1">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DF64D-F7AA-488B-847C-64F4D18005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7628D1-83AF-4FC6-9E07-7D66948104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2034D2-3D88-4D9A-8623-E7E3BD2E38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492B35-B078-47A4-98FF-1FD249E1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8911ED-2F85-46AE-98AA-A095A333E8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0E43A2-43D8-4CCB-A75F-EF27F2736FE7}"/>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8" name="Footer Placeholder 7">
            <a:extLst>
              <a:ext uri="{FF2B5EF4-FFF2-40B4-BE49-F238E27FC236}">
                <a16:creationId xmlns:a16="http://schemas.microsoft.com/office/drawing/2014/main" id="{8E268F1E-F763-4E50-8A20-6C7ECED45B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A093B5-5B86-4A28-A561-2FA3913553B1}"/>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2639591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1520405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3637397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24280100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C79800-C139-41B4-B6D8-686437CAA8AE}"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1401749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C79800-C139-41B4-B6D8-686437CAA8AE}" type="datetimeFigureOut">
              <a:rPr lang="en-US" smtClean="0"/>
              <a:t>10/5/2021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1673968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C79800-C139-41B4-B6D8-686437CAA8AE}" type="datetimeFigureOut">
              <a:rPr lang="en-US" smtClean="0"/>
              <a:t>10/5/2021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14610288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79800-C139-41B4-B6D8-686437CAA8AE}" type="datetimeFigureOut">
              <a:rPr lang="en-US" smtClean="0"/>
              <a:t>10/5/2021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14037617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C79800-C139-41B4-B6D8-686437CAA8AE}"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1866556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C79800-C139-41B4-B6D8-686437CAA8AE}" type="datetimeFigureOut">
              <a:rPr lang="en-US" smtClean="0"/>
              <a:t>10/5/2021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233545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3675617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19FE-99D6-4108-B5A4-901C3A2B48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282745-4B89-4E8B-89EB-9B5B2B590091}"/>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4" name="Footer Placeholder 3">
            <a:extLst>
              <a:ext uri="{FF2B5EF4-FFF2-40B4-BE49-F238E27FC236}">
                <a16:creationId xmlns:a16="http://schemas.microsoft.com/office/drawing/2014/main" id="{F2AAC377-3783-46D1-A35F-8F557E400A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457DFF-EB93-439B-801F-B9C9342153B1}"/>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12501543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C79800-C139-41B4-B6D8-686437CAA8AE}" type="datetimeFigureOut">
              <a:rPr lang="en-US" smtClean="0"/>
              <a:t>10/5/2021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765091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EC5EC-0522-4C49-A43A-7D416FB1C3D2}"/>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3" name="Footer Placeholder 2">
            <a:extLst>
              <a:ext uri="{FF2B5EF4-FFF2-40B4-BE49-F238E27FC236}">
                <a16:creationId xmlns:a16="http://schemas.microsoft.com/office/drawing/2014/main" id="{6C97DABC-4A27-498C-96B1-6D2B65ACBF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559163-8128-48FC-B184-FEEEB2ED6621}"/>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352435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BC9B-6C7C-4979-B34B-79ACE37D00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1051F-CB35-47AB-8C27-F949E7A018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20BC85-1910-4408-8F3B-DC0C80A1D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CC57F-EBFD-4193-B7F6-359C5309E0BC}"/>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6" name="Footer Placeholder 5">
            <a:extLst>
              <a:ext uri="{FF2B5EF4-FFF2-40B4-BE49-F238E27FC236}">
                <a16:creationId xmlns:a16="http://schemas.microsoft.com/office/drawing/2014/main" id="{AF027EC4-2CD7-437B-8175-1B329553B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21422D-A783-495F-BBF0-31FBEEE9DB54}"/>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303512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76830-EC7A-4B92-B47B-DA1D65151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737445-681B-4207-ADF1-2914CDBE6F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075F02-3579-4313-AE8A-94119CC06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DEB8-C812-4768-87A7-0BE479C213F8}"/>
              </a:ext>
            </a:extLst>
          </p:cNvPr>
          <p:cNvSpPr>
            <a:spLocks noGrp="1"/>
          </p:cNvSpPr>
          <p:nvPr>
            <p:ph type="dt" sz="half" idx="10"/>
          </p:nvPr>
        </p:nvSpPr>
        <p:spPr/>
        <p:txBody>
          <a:bodyPr/>
          <a:lstStyle/>
          <a:p>
            <a:fld id="{3BC79800-C139-41B4-B6D8-686437CAA8AE}" type="datetimeFigureOut">
              <a:rPr lang="en-US" smtClean="0"/>
              <a:t>10/5/2021</a:t>
            </a:fld>
            <a:endParaRPr lang="en-US"/>
          </a:p>
        </p:txBody>
      </p:sp>
      <p:sp>
        <p:nvSpPr>
          <p:cNvPr id="6" name="Footer Placeholder 5">
            <a:extLst>
              <a:ext uri="{FF2B5EF4-FFF2-40B4-BE49-F238E27FC236}">
                <a16:creationId xmlns:a16="http://schemas.microsoft.com/office/drawing/2014/main" id="{B9CB3A45-DFDC-47A9-B706-0741F4F3C2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DE3913-1498-48B0-934A-C93BFEA054B1}"/>
              </a:ext>
            </a:extLst>
          </p:cNvPr>
          <p:cNvSpPr>
            <a:spLocks noGrp="1"/>
          </p:cNvSpPr>
          <p:nvPr>
            <p:ph type="sldNum" sz="quarter" idx="12"/>
          </p:nvPr>
        </p:nvSpPr>
        <p:spPr/>
        <p:txBody>
          <a:bodyPr/>
          <a:lstStyle/>
          <a:p>
            <a:fld id="{1C3A05DF-D270-46E5-94A6-ADFE8C34BCF8}" type="slidenum">
              <a:rPr lang="en-US" smtClean="0"/>
              <a:t>‹#›</a:t>
            </a:fld>
            <a:endParaRPr lang="en-US"/>
          </a:p>
        </p:txBody>
      </p:sp>
    </p:spTree>
    <p:extLst>
      <p:ext uri="{BB962C8B-B14F-4D97-AF65-F5344CB8AC3E}">
        <p14:creationId xmlns:p14="http://schemas.microsoft.com/office/powerpoint/2010/main" val="1450244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FD43F9-3E0A-4DE4-9F68-3E40C25C52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FEB272-16C4-488D-96B5-51D8BF9C9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395B7-3829-417D-8D57-05B6EB188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79800-C139-41B4-B6D8-686437CAA8AE}" type="datetimeFigureOut">
              <a:rPr lang="en-US" smtClean="0"/>
              <a:t>10/5/2021</a:t>
            </a:fld>
            <a:endParaRPr lang="en-US"/>
          </a:p>
        </p:txBody>
      </p:sp>
      <p:sp>
        <p:nvSpPr>
          <p:cNvPr id="5" name="Footer Placeholder 4">
            <a:extLst>
              <a:ext uri="{FF2B5EF4-FFF2-40B4-BE49-F238E27FC236}">
                <a16:creationId xmlns:a16="http://schemas.microsoft.com/office/drawing/2014/main" id="{BA2D7E30-3937-4B2E-B44D-B14E067A96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918C9-EA55-467B-B766-1B1ED4F472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A05DF-D270-46E5-94A6-ADFE8C34BCF8}" type="slidenum">
              <a:rPr lang="en-US" smtClean="0"/>
              <a:t>‹#›</a:t>
            </a:fld>
            <a:endParaRPr lang="en-US"/>
          </a:p>
        </p:txBody>
      </p:sp>
    </p:spTree>
    <p:extLst>
      <p:ext uri="{BB962C8B-B14F-4D97-AF65-F5344CB8AC3E}">
        <p14:creationId xmlns:p14="http://schemas.microsoft.com/office/powerpoint/2010/main" val="22159629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C2D61FA3-CB35-48E5-B703-4C6478A5B907}" type="datetime1">
              <a:rPr lang="en-US" smtClean="0"/>
              <a:t>10/5/2021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1" r:id="rId2"/>
    <p:sldLayoutId id="2147483722" r:id="rId3"/>
    <p:sldLayoutId id="2147483733" r:id="rId4"/>
    <p:sldLayoutId id="2147483723" r:id="rId5"/>
    <p:sldLayoutId id="2147483724" r:id="rId6"/>
    <p:sldLayoutId id="2147483734" r:id="rId7"/>
    <p:sldLayoutId id="2147483725" r:id="rId8"/>
    <p:sldLayoutId id="2147483726" r:id="rId9"/>
    <p:sldLayoutId id="2147483727" r:id="rId10"/>
    <p:sldLayoutId id="2147483735" r:id="rId11"/>
    <p:sldLayoutId id="2147483736" r:id="rId12"/>
    <p:sldLayoutId id="2147483728" r:id="rId13"/>
    <p:sldLayoutId id="2147483729" r:id="rId14"/>
    <p:sldLayoutId id="2147483730" r:id="rId15"/>
    <p:sldLayoutId id="2147483731" r:id="rId16"/>
  </p:sldLayoutIdLst>
  <p:hf sldNum="0" hdr="0" ftr="0" dt="0"/>
  <p:txStyles>
    <p:titleStyle>
      <a:lvl1pPr algn="ctr" defTabSz="609630" rtl="0" eaLnBrk="1" latinLnBrk="0" hangingPunct="1">
        <a:spcBef>
          <a:spcPct val="0"/>
        </a:spcBef>
        <a:buNone/>
        <a:defRPr sz="2900"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10/5/2021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609630" rtl="0" eaLnBrk="1" latinLnBrk="0" hangingPunct="1">
        <a:spcBef>
          <a:spcPct val="0"/>
        </a:spcBef>
        <a:buNone/>
        <a:defRPr sz="2900"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C2D61FA3-CB35-48E5-B703-4C6478A5B907}" type="datetime1">
              <a:rPr lang="en-US" smtClean="0"/>
              <a:t>10/5/2021</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609660" rtl="0" eaLnBrk="1" latinLnBrk="0" hangingPunct="1">
        <a:spcBef>
          <a:spcPct val="0"/>
        </a:spcBef>
        <a:buNone/>
        <a:defRPr sz="2900" kern="1200">
          <a:solidFill>
            <a:schemeClr val="tx1"/>
          </a:solidFill>
          <a:latin typeface="+mj-lt"/>
          <a:ea typeface="+mj-ea"/>
          <a:cs typeface="+mj-cs"/>
        </a:defRPr>
      </a:lvl1pPr>
    </p:titleStyle>
    <p:bodyStyle>
      <a:lvl1pPr marL="228623" indent="-228623" algn="l" defTabSz="60966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50" indent="-190520" algn="l" defTabSz="60966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76" indent="-152416" algn="l" defTabSz="60966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907" indent="-152416" algn="l" defTabSz="60966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738" indent="-152416" algn="l" defTabSz="60966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568" indent="-152416" algn="l" defTabSz="60966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398" indent="-152416" algn="l" defTabSz="60966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228" indent="-152416" algn="l" defTabSz="60966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1060" indent="-152416" algn="l" defTabSz="60966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660" rtl="0" eaLnBrk="1" latinLnBrk="0" hangingPunct="1">
        <a:defRPr sz="1200" kern="1200">
          <a:solidFill>
            <a:schemeClr val="tx1"/>
          </a:solidFill>
          <a:latin typeface="+mn-lt"/>
          <a:ea typeface="+mn-ea"/>
          <a:cs typeface="+mn-cs"/>
        </a:defRPr>
      </a:lvl1pPr>
      <a:lvl2pPr marL="304831" algn="l" defTabSz="609660" rtl="0" eaLnBrk="1" latinLnBrk="0" hangingPunct="1">
        <a:defRPr sz="1200" kern="1200">
          <a:solidFill>
            <a:schemeClr val="tx1"/>
          </a:solidFill>
          <a:latin typeface="+mn-lt"/>
          <a:ea typeface="+mn-ea"/>
          <a:cs typeface="+mn-cs"/>
        </a:defRPr>
      </a:lvl2pPr>
      <a:lvl3pPr marL="609660" algn="l" defTabSz="609660" rtl="0" eaLnBrk="1" latinLnBrk="0" hangingPunct="1">
        <a:defRPr sz="1200" kern="1200">
          <a:solidFill>
            <a:schemeClr val="tx1"/>
          </a:solidFill>
          <a:latin typeface="+mn-lt"/>
          <a:ea typeface="+mn-ea"/>
          <a:cs typeface="+mn-cs"/>
        </a:defRPr>
      </a:lvl3pPr>
      <a:lvl4pPr marL="914492" algn="l" defTabSz="609660" rtl="0" eaLnBrk="1" latinLnBrk="0" hangingPunct="1">
        <a:defRPr sz="1200" kern="1200">
          <a:solidFill>
            <a:schemeClr val="tx1"/>
          </a:solidFill>
          <a:latin typeface="+mn-lt"/>
          <a:ea typeface="+mn-ea"/>
          <a:cs typeface="+mn-cs"/>
        </a:defRPr>
      </a:lvl4pPr>
      <a:lvl5pPr marL="1219322" algn="l" defTabSz="609660" rtl="0" eaLnBrk="1" latinLnBrk="0" hangingPunct="1">
        <a:defRPr sz="1200" kern="1200">
          <a:solidFill>
            <a:schemeClr val="tx1"/>
          </a:solidFill>
          <a:latin typeface="+mn-lt"/>
          <a:ea typeface="+mn-ea"/>
          <a:cs typeface="+mn-cs"/>
        </a:defRPr>
      </a:lvl5pPr>
      <a:lvl6pPr marL="1524152" algn="l" defTabSz="609660" rtl="0" eaLnBrk="1" latinLnBrk="0" hangingPunct="1">
        <a:defRPr sz="1200" kern="1200">
          <a:solidFill>
            <a:schemeClr val="tx1"/>
          </a:solidFill>
          <a:latin typeface="+mn-lt"/>
          <a:ea typeface="+mn-ea"/>
          <a:cs typeface="+mn-cs"/>
        </a:defRPr>
      </a:lvl6pPr>
      <a:lvl7pPr marL="1828983" algn="l" defTabSz="609660" rtl="0" eaLnBrk="1" latinLnBrk="0" hangingPunct="1">
        <a:defRPr sz="1200" kern="1200">
          <a:solidFill>
            <a:schemeClr val="tx1"/>
          </a:solidFill>
          <a:latin typeface="+mn-lt"/>
          <a:ea typeface="+mn-ea"/>
          <a:cs typeface="+mn-cs"/>
        </a:defRPr>
      </a:lvl7pPr>
      <a:lvl8pPr marL="2133814" algn="l" defTabSz="609660" rtl="0" eaLnBrk="1" latinLnBrk="0" hangingPunct="1">
        <a:defRPr sz="1200" kern="1200">
          <a:solidFill>
            <a:schemeClr val="tx1"/>
          </a:solidFill>
          <a:latin typeface="+mn-lt"/>
          <a:ea typeface="+mn-ea"/>
          <a:cs typeface="+mn-cs"/>
        </a:defRPr>
      </a:lvl8pPr>
      <a:lvl9pPr marL="2438644" algn="l" defTabSz="60966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3F5F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79800-C139-41B4-B6D8-686437CAA8AE}" type="datetimeFigureOut">
              <a:rPr lang="en-US" smtClean="0"/>
              <a:t>10/5/2021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A05DF-D270-46E5-94A6-ADFE8C34BCF8}" type="slidenum">
              <a:rPr lang="en-US" smtClean="0"/>
              <a:t>‹#›</a:t>
            </a:fld>
            <a:endParaRPr lang="en-US"/>
          </a:p>
        </p:txBody>
      </p:sp>
    </p:spTree>
    <p:extLst>
      <p:ext uri="{BB962C8B-B14F-4D97-AF65-F5344CB8AC3E}">
        <p14:creationId xmlns:p14="http://schemas.microsoft.com/office/powerpoint/2010/main" val="24490064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29.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29.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ktsutah.or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4.xml"/><Relationship Id="rId6" Type="http://schemas.openxmlformats.org/officeDocument/2006/relationships/image" Target="../media/image7.png"/><Relationship Id="rId5" Type="http://schemas.openxmlformats.org/officeDocument/2006/relationships/hyperlink" Target="http://www.ktsutah.org/" TargetMode="Externa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1E3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9BF7-F74C-4A9F-B979-89AC53D3E20A}"/>
              </a:ext>
            </a:extLst>
          </p:cNvPr>
          <p:cNvSpPr>
            <a:spLocks noGrp="1"/>
          </p:cNvSpPr>
          <p:nvPr>
            <p:ph type="ctrTitle"/>
          </p:nvPr>
        </p:nvSpPr>
        <p:spPr>
          <a:xfrm>
            <a:off x="1608899" y="1962981"/>
            <a:ext cx="7217435" cy="2387600"/>
          </a:xfrm>
          <a:ln>
            <a:noFill/>
          </a:ln>
        </p:spPr>
        <p:txBody>
          <a:bodyPr>
            <a:normAutofit/>
          </a:bodyPr>
          <a:lstStyle/>
          <a:p>
            <a:pPr algn="l"/>
            <a:r>
              <a:rPr lang="en-US" b="1">
                <a:ln w="12700">
                  <a:noFill/>
                </a:ln>
                <a:solidFill>
                  <a:schemeClr val="bg1"/>
                </a:solidFill>
                <a:latin typeface="Barlow"/>
              </a:rPr>
              <a:t>2021 ENDEAVOR </a:t>
            </a:r>
            <a:br>
              <a:rPr lang="en-US" b="1">
                <a:ln w="12700">
                  <a:noFill/>
                </a:ln>
                <a:solidFill>
                  <a:schemeClr val="bg1"/>
                </a:solidFill>
                <a:latin typeface="Barlow"/>
              </a:rPr>
            </a:br>
            <a:r>
              <a:rPr lang="en-US" b="1">
                <a:ln w="12700">
                  <a:noFill/>
                </a:ln>
                <a:solidFill>
                  <a:schemeClr val="bg1"/>
                </a:solidFill>
                <a:latin typeface="Barlow"/>
              </a:rPr>
              <a:t>TRAINING</a:t>
            </a:r>
            <a:endParaRPr lang="en-US">
              <a:solidFill>
                <a:schemeClr val="bg1"/>
              </a:solidFill>
            </a:endParaRPr>
          </a:p>
        </p:txBody>
      </p:sp>
      <p:pic>
        <p:nvPicPr>
          <p:cNvPr id="5" name="Picture 4" descr="A close up of a logo&#10;&#10;Description automatically generated">
            <a:extLst>
              <a:ext uri="{FF2B5EF4-FFF2-40B4-BE49-F238E27FC236}">
                <a16:creationId xmlns:a16="http://schemas.microsoft.com/office/drawing/2014/main" id="{6FB383D8-569B-4A2E-9F2D-19F8F3CC6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644" y="403564"/>
            <a:ext cx="2960467" cy="1246225"/>
          </a:xfrm>
          <a:prstGeom prst="rect">
            <a:avLst/>
          </a:prstGeom>
        </p:spPr>
      </p:pic>
      <p:sp>
        <p:nvSpPr>
          <p:cNvPr id="3" name="TextBox 2">
            <a:extLst>
              <a:ext uri="{FF2B5EF4-FFF2-40B4-BE49-F238E27FC236}">
                <a16:creationId xmlns:a16="http://schemas.microsoft.com/office/drawing/2014/main" id="{6788751A-D090-48B5-9676-27D108C38DD0}"/>
              </a:ext>
            </a:extLst>
          </p:cNvPr>
          <p:cNvSpPr txBox="1"/>
          <p:nvPr/>
        </p:nvSpPr>
        <p:spPr>
          <a:xfrm>
            <a:off x="2716509" y="4670871"/>
            <a:ext cx="3895157" cy="707886"/>
          </a:xfrm>
          <a:prstGeom prst="rect">
            <a:avLst/>
          </a:prstGeom>
          <a:noFill/>
        </p:spPr>
        <p:txBody>
          <a:bodyPr wrap="square" rtlCol="0" anchor="t">
            <a:spAutoFit/>
          </a:bodyPr>
          <a:lstStyle/>
          <a:p>
            <a:pPr algn="ctr"/>
            <a:r>
              <a:rPr lang="en-US" sz="2000" b="1">
                <a:solidFill>
                  <a:schemeClr val="bg1"/>
                </a:solidFill>
                <a:latin typeface="Century Gothic"/>
              </a:rPr>
              <a:t>KEYS TO SUCCESS WEBSITE:</a:t>
            </a:r>
            <a:endParaRPr lang="en-US" sz="2000">
              <a:solidFill>
                <a:schemeClr val="bg1"/>
              </a:solidFill>
              <a:latin typeface="Century Gothic"/>
            </a:endParaRPr>
          </a:p>
          <a:p>
            <a:pPr algn="ctr"/>
            <a:r>
              <a:rPr lang="en-US" sz="2000" u="sng">
                <a:solidFill>
                  <a:schemeClr val="bg1"/>
                </a:solidFill>
                <a:ea typeface="+mn-lt"/>
                <a:cs typeface="+mn-lt"/>
              </a:rPr>
              <a:t>https://</a:t>
            </a:r>
            <a:r>
              <a:rPr lang="en-US" sz="2000" u="sng" err="1">
                <a:solidFill>
                  <a:schemeClr val="bg1"/>
                </a:solidFill>
                <a:ea typeface="+mn-lt"/>
                <a:cs typeface="+mn-lt"/>
              </a:rPr>
              <a:t>www.ktsutah.org</a:t>
            </a:r>
            <a:r>
              <a:rPr lang="en-US" sz="2000" u="sng">
                <a:solidFill>
                  <a:schemeClr val="bg1"/>
                </a:solidFill>
                <a:ea typeface="+mn-lt"/>
                <a:cs typeface="+mn-lt"/>
              </a:rPr>
              <a:t>/</a:t>
            </a:r>
            <a:endParaRPr lang="en-US">
              <a:solidFill>
                <a:schemeClr val="bg1"/>
              </a:solidFill>
              <a:ea typeface="+mn-lt"/>
              <a:cs typeface="+mn-lt"/>
            </a:endParaRPr>
          </a:p>
        </p:txBody>
      </p:sp>
      <p:pic>
        <p:nvPicPr>
          <p:cNvPr id="6" name="Picture 6" descr="A picture containing drawing&#10;&#10;Description automatically generated">
            <a:extLst>
              <a:ext uri="{FF2B5EF4-FFF2-40B4-BE49-F238E27FC236}">
                <a16:creationId xmlns:a16="http://schemas.microsoft.com/office/drawing/2014/main" id="{5670C872-40D2-4F7E-9769-4A0E8BD8F4E3}"/>
              </a:ext>
            </a:extLst>
          </p:cNvPr>
          <p:cNvPicPr>
            <a:picLocks noChangeAspect="1"/>
          </p:cNvPicPr>
          <p:nvPr/>
        </p:nvPicPr>
        <p:blipFill>
          <a:blip r:embed="rId3"/>
          <a:stretch>
            <a:fillRect/>
          </a:stretch>
        </p:blipFill>
        <p:spPr>
          <a:xfrm>
            <a:off x="5054415" y="5933954"/>
            <a:ext cx="1933575" cy="457200"/>
          </a:xfrm>
          <a:prstGeom prst="rect">
            <a:avLst/>
          </a:prstGeom>
        </p:spPr>
      </p:pic>
      <p:pic>
        <p:nvPicPr>
          <p:cNvPr id="7" name="Picture 7" descr="A picture containing drawing&#10;&#10;Description automatically generated">
            <a:extLst>
              <a:ext uri="{FF2B5EF4-FFF2-40B4-BE49-F238E27FC236}">
                <a16:creationId xmlns:a16="http://schemas.microsoft.com/office/drawing/2014/main" id="{0FAC922A-1672-4DA9-8C4C-B026F97595E9}"/>
              </a:ext>
            </a:extLst>
          </p:cNvPr>
          <p:cNvPicPr>
            <a:picLocks noChangeAspect="1"/>
          </p:cNvPicPr>
          <p:nvPr/>
        </p:nvPicPr>
        <p:blipFill>
          <a:blip r:embed="rId4"/>
          <a:stretch>
            <a:fillRect/>
          </a:stretch>
        </p:blipFill>
        <p:spPr>
          <a:xfrm>
            <a:off x="1593085" y="5782040"/>
            <a:ext cx="2562225" cy="609600"/>
          </a:xfrm>
          <a:prstGeom prst="rect">
            <a:avLst/>
          </a:prstGeom>
        </p:spPr>
      </p:pic>
      <p:sp>
        <p:nvSpPr>
          <p:cNvPr id="8" name="Oval 7">
            <a:extLst>
              <a:ext uri="{FF2B5EF4-FFF2-40B4-BE49-F238E27FC236}">
                <a16:creationId xmlns:a16="http://schemas.microsoft.com/office/drawing/2014/main" id="{67540A34-A7D7-4882-8857-1A8B554C9A1E}"/>
              </a:ext>
            </a:extLst>
          </p:cNvPr>
          <p:cNvSpPr/>
          <p:nvPr/>
        </p:nvSpPr>
        <p:spPr>
          <a:xfrm>
            <a:off x="8310989" y="2120134"/>
            <a:ext cx="5257417" cy="4978653"/>
          </a:xfrm>
          <a:prstGeom prst="ellipse">
            <a:avLst/>
          </a:prstGeom>
          <a:solidFill>
            <a:srgbClr val="DDD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lt1"/>
                </a:solidFill>
                <a:latin typeface="+mn-lt"/>
                <a:ea typeface="+mn-ea"/>
                <a:cs typeface="+mn-cs"/>
              </a:defRPr>
            </a:lvl1pPr>
            <a:lvl2pPr marL="685800" algn="l" defTabSz="1371600" rtl="0" eaLnBrk="1" latinLnBrk="0" hangingPunct="1">
              <a:defRPr sz="2700" kern="1200">
                <a:solidFill>
                  <a:schemeClr val="lt1"/>
                </a:solidFill>
                <a:latin typeface="+mn-lt"/>
                <a:ea typeface="+mn-ea"/>
                <a:cs typeface="+mn-cs"/>
              </a:defRPr>
            </a:lvl2pPr>
            <a:lvl3pPr marL="1371600" algn="l" defTabSz="1371600" rtl="0" eaLnBrk="1" latinLnBrk="0" hangingPunct="1">
              <a:defRPr sz="2700" kern="1200">
                <a:solidFill>
                  <a:schemeClr val="lt1"/>
                </a:solidFill>
                <a:latin typeface="+mn-lt"/>
                <a:ea typeface="+mn-ea"/>
                <a:cs typeface="+mn-cs"/>
              </a:defRPr>
            </a:lvl3pPr>
            <a:lvl4pPr marL="2057400" algn="l" defTabSz="1371600" rtl="0" eaLnBrk="1" latinLnBrk="0" hangingPunct="1">
              <a:defRPr sz="2700" kern="1200">
                <a:solidFill>
                  <a:schemeClr val="lt1"/>
                </a:solidFill>
                <a:latin typeface="+mn-lt"/>
                <a:ea typeface="+mn-ea"/>
                <a:cs typeface="+mn-cs"/>
              </a:defRPr>
            </a:lvl4pPr>
            <a:lvl5pPr marL="2743200" algn="l" defTabSz="1371600" rtl="0" eaLnBrk="1" latinLnBrk="0" hangingPunct="1">
              <a:defRPr sz="2700" kern="1200">
                <a:solidFill>
                  <a:schemeClr val="lt1"/>
                </a:solidFill>
                <a:latin typeface="+mn-lt"/>
                <a:ea typeface="+mn-ea"/>
                <a:cs typeface="+mn-cs"/>
              </a:defRPr>
            </a:lvl5pPr>
            <a:lvl6pPr marL="3429000" algn="l" defTabSz="1371600" rtl="0" eaLnBrk="1" latinLnBrk="0" hangingPunct="1">
              <a:defRPr sz="2700" kern="1200">
                <a:solidFill>
                  <a:schemeClr val="lt1"/>
                </a:solidFill>
                <a:latin typeface="+mn-lt"/>
                <a:ea typeface="+mn-ea"/>
                <a:cs typeface="+mn-cs"/>
              </a:defRPr>
            </a:lvl6pPr>
            <a:lvl7pPr marL="4114800" algn="l" defTabSz="1371600" rtl="0" eaLnBrk="1" latinLnBrk="0" hangingPunct="1">
              <a:defRPr sz="2700" kern="1200">
                <a:solidFill>
                  <a:schemeClr val="lt1"/>
                </a:solidFill>
                <a:latin typeface="+mn-lt"/>
                <a:ea typeface="+mn-ea"/>
                <a:cs typeface="+mn-cs"/>
              </a:defRPr>
            </a:lvl7pPr>
            <a:lvl8pPr marL="4800600" algn="l" defTabSz="1371600" rtl="0" eaLnBrk="1" latinLnBrk="0" hangingPunct="1">
              <a:defRPr sz="2700" kern="1200">
                <a:solidFill>
                  <a:schemeClr val="lt1"/>
                </a:solidFill>
                <a:latin typeface="+mn-lt"/>
                <a:ea typeface="+mn-ea"/>
                <a:cs typeface="+mn-cs"/>
              </a:defRPr>
            </a:lvl8pPr>
            <a:lvl9pPr marL="5486400" algn="l" defTabSz="1371600" rtl="0" eaLnBrk="1" latinLnBrk="0" hangingPunct="1">
              <a:defRPr sz="2700" kern="1200">
                <a:solidFill>
                  <a:schemeClr val="lt1"/>
                </a:solidFill>
                <a:latin typeface="+mn-lt"/>
                <a:ea typeface="+mn-ea"/>
                <a:cs typeface="+mn-cs"/>
              </a:defRPr>
            </a:lvl9pPr>
          </a:lstStyle>
          <a:p>
            <a:pPr algn="ctr"/>
            <a:endParaRPr lang="en-US" sz="1800"/>
          </a:p>
        </p:txBody>
      </p:sp>
      <p:pic>
        <p:nvPicPr>
          <p:cNvPr id="9" name="Picture 8" descr="A picture containing text, vector graphics&#10;&#10;Description automatically generated">
            <a:extLst>
              <a:ext uri="{FF2B5EF4-FFF2-40B4-BE49-F238E27FC236}">
                <a16:creationId xmlns:a16="http://schemas.microsoft.com/office/drawing/2014/main" id="{191DF9ED-85BF-499D-81D5-C0D87A8C67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9369" b="50000"/>
          <a:stretch/>
        </p:blipFill>
        <p:spPr>
          <a:xfrm>
            <a:off x="6506476" y="4074103"/>
            <a:ext cx="6289375" cy="2776711"/>
          </a:xfrm>
          <a:prstGeom prst="rect">
            <a:avLst/>
          </a:prstGeom>
        </p:spPr>
      </p:pic>
    </p:spTree>
    <p:extLst>
      <p:ext uri="{BB962C8B-B14F-4D97-AF65-F5344CB8AC3E}">
        <p14:creationId xmlns:p14="http://schemas.microsoft.com/office/powerpoint/2010/main" val="298375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3">
            <a:extLst>
              <a:ext uri="{FF2B5EF4-FFF2-40B4-BE49-F238E27FC236}">
                <a16:creationId xmlns:a16="http://schemas.microsoft.com/office/drawing/2014/main" id="{7A474A8E-6321-BC44-94E7-70B52150D416}"/>
              </a:ext>
            </a:extLst>
          </p:cNvPr>
          <p:cNvSpPr/>
          <p:nvPr/>
        </p:nvSpPr>
        <p:spPr>
          <a:xfrm rot="16200000">
            <a:off x="4993292" y="-4996240"/>
            <a:ext cx="1487993" cy="11480470"/>
          </a:xfrm>
          <a:prstGeom prst="rect">
            <a:avLst/>
          </a:prstGeom>
          <a:solidFill>
            <a:srgbClr val="D9D8D6">
              <a:alpha val="29803"/>
            </a:srgbClr>
          </a:solidFill>
        </p:spPr>
      </p:sp>
      <p:sp>
        <p:nvSpPr>
          <p:cNvPr id="13" name="AutoShape 5">
            <a:extLst>
              <a:ext uri="{FF2B5EF4-FFF2-40B4-BE49-F238E27FC236}">
                <a16:creationId xmlns:a16="http://schemas.microsoft.com/office/drawing/2014/main" id="{C38BF757-80C0-DA4A-8EF5-EE0CE90965BE}"/>
              </a:ext>
            </a:extLst>
          </p:cNvPr>
          <p:cNvSpPr/>
          <p:nvPr/>
        </p:nvSpPr>
        <p:spPr>
          <a:xfrm>
            <a:off x="1" y="743996"/>
            <a:ext cx="1072029" cy="22749"/>
          </a:xfrm>
          <a:prstGeom prst="rect">
            <a:avLst/>
          </a:prstGeom>
          <a:solidFill>
            <a:srgbClr val="DB1E36"/>
          </a:solidFill>
        </p:spPr>
      </p:sp>
      <p:sp>
        <p:nvSpPr>
          <p:cNvPr id="2" name="TextBox 2"/>
          <p:cNvSpPr txBox="1"/>
          <p:nvPr/>
        </p:nvSpPr>
        <p:spPr>
          <a:xfrm>
            <a:off x="1562262" y="481690"/>
            <a:ext cx="5501854" cy="548548"/>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CAREER INTERESTS</a:t>
            </a:r>
            <a:endParaRPr lang="en-US"/>
          </a:p>
        </p:txBody>
      </p:sp>
      <p:sp>
        <p:nvSpPr>
          <p:cNvPr id="3" name="TextBox 3"/>
          <p:cNvSpPr txBox="1"/>
          <p:nvPr/>
        </p:nvSpPr>
        <p:spPr>
          <a:xfrm>
            <a:off x="1482565" y="1666304"/>
            <a:ext cx="8056525" cy="4708981"/>
          </a:xfrm>
          <a:prstGeom prst="rect">
            <a:avLst/>
          </a:prstGeom>
        </p:spPr>
        <p:txBody>
          <a:bodyPr wrap="square" lIns="0" tIns="0" rIns="0" bIns="0" rtlCol="0" anchor="t">
            <a:spAutoFit/>
          </a:bodyPr>
          <a:lstStyle/>
          <a:p>
            <a:pPr>
              <a:lnSpc>
                <a:spcPts val="3000"/>
              </a:lnSpc>
            </a:pPr>
            <a:r>
              <a:rPr lang="en-US" sz="2000" b="1">
                <a:solidFill>
                  <a:srgbClr val="4D4A46"/>
                </a:solidFill>
                <a:latin typeface="Barlow"/>
              </a:rPr>
              <a:t>What Career Field would JENNY choose?</a:t>
            </a:r>
            <a:endParaRPr lang="en-US"/>
          </a:p>
          <a:p>
            <a:pPr>
              <a:lnSpc>
                <a:spcPts val="3000"/>
              </a:lnSpc>
            </a:pPr>
            <a:endParaRPr lang="en-US" sz="2000" b="1">
              <a:solidFill>
                <a:srgbClr val="4D4A46"/>
              </a:solidFill>
              <a:latin typeface="Barlow"/>
            </a:endParaRPr>
          </a:p>
          <a:p>
            <a:pPr marL="285750" indent="-285750">
              <a:buFont typeface="Arial"/>
              <a:buChar char="•"/>
            </a:pPr>
            <a:r>
              <a:rPr lang="en-US" sz="1600">
                <a:latin typeface="Barlow"/>
              </a:rPr>
              <a:t>Agriculture, Food and Natural Resources</a:t>
            </a:r>
          </a:p>
          <a:p>
            <a:pPr marL="285750" indent="-285750">
              <a:buFont typeface="Arial"/>
              <a:buChar char="•"/>
            </a:pPr>
            <a:r>
              <a:rPr lang="en-US" sz="1600">
                <a:latin typeface="Barlow"/>
              </a:rPr>
              <a:t>Architecture and Construction</a:t>
            </a:r>
          </a:p>
          <a:p>
            <a:pPr marL="285750" indent="-285750">
              <a:buFont typeface="Arial"/>
              <a:buChar char="•"/>
            </a:pPr>
            <a:r>
              <a:rPr lang="en-US" sz="1600">
                <a:latin typeface="Barlow"/>
              </a:rPr>
              <a:t>Arts, Audio/Video Technology and Communications</a:t>
            </a:r>
          </a:p>
          <a:p>
            <a:pPr marL="285750" indent="-285750">
              <a:buFont typeface="Arial"/>
              <a:buChar char="•"/>
            </a:pPr>
            <a:r>
              <a:rPr lang="en-US" sz="1600">
                <a:latin typeface="Barlow"/>
              </a:rPr>
              <a:t>Business, Management and Administration</a:t>
            </a:r>
          </a:p>
          <a:p>
            <a:pPr marL="285750" indent="-285750">
              <a:buFont typeface="Arial"/>
              <a:buChar char="•"/>
            </a:pPr>
            <a:r>
              <a:rPr lang="en-US" sz="1600">
                <a:latin typeface="Barlow"/>
              </a:rPr>
              <a:t>Education and Training</a:t>
            </a:r>
          </a:p>
          <a:p>
            <a:pPr marL="285750" indent="-285750">
              <a:buFont typeface="Arial"/>
              <a:buChar char="•"/>
            </a:pPr>
            <a:r>
              <a:rPr lang="en-US" sz="1600">
                <a:latin typeface="Barlow"/>
              </a:rPr>
              <a:t>Finance</a:t>
            </a:r>
          </a:p>
          <a:p>
            <a:pPr marL="285750" indent="-285750">
              <a:buFont typeface="Arial"/>
              <a:buChar char="•"/>
            </a:pPr>
            <a:r>
              <a:rPr lang="en-US" sz="1600">
                <a:latin typeface="Barlow"/>
              </a:rPr>
              <a:t>Government and Public Administration</a:t>
            </a:r>
          </a:p>
          <a:p>
            <a:pPr marL="285750" indent="-285750">
              <a:buFont typeface="Arial"/>
              <a:buChar char="•"/>
            </a:pPr>
            <a:r>
              <a:rPr lang="en-US" sz="1600">
                <a:latin typeface="Barlow"/>
              </a:rPr>
              <a:t>Health Science</a:t>
            </a:r>
          </a:p>
          <a:p>
            <a:pPr marL="285750" indent="-285750">
              <a:buFont typeface="Arial"/>
              <a:buChar char="•"/>
            </a:pPr>
            <a:r>
              <a:rPr lang="en-US" sz="1600">
                <a:latin typeface="Barlow"/>
              </a:rPr>
              <a:t>Hospitality and Tourism</a:t>
            </a:r>
          </a:p>
          <a:p>
            <a:pPr marL="285750" indent="-285750">
              <a:buFont typeface="Arial"/>
              <a:buChar char="•"/>
            </a:pPr>
            <a:r>
              <a:rPr lang="en-US" sz="1600">
                <a:latin typeface="Barlow"/>
              </a:rPr>
              <a:t>Human Services</a:t>
            </a:r>
          </a:p>
          <a:p>
            <a:pPr marL="285750" indent="-285750">
              <a:buFont typeface="Arial"/>
              <a:buChar char="•"/>
            </a:pPr>
            <a:r>
              <a:rPr lang="en-US" sz="1600">
                <a:latin typeface="Barlow"/>
              </a:rPr>
              <a:t>Information Technology</a:t>
            </a:r>
          </a:p>
          <a:p>
            <a:pPr marL="285750" indent="-285750">
              <a:buFont typeface="Arial"/>
              <a:buChar char="•"/>
            </a:pPr>
            <a:r>
              <a:rPr lang="en-US" sz="1600">
                <a:latin typeface="Barlow"/>
              </a:rPr>
              <a:t>Law, Public Safety, Corrections and Security</a:t>
            </a:r>
          </a:p>
          <a:p>
            <a:pPr marL="285750" indent="-285750">
              <a:buFont typeface="Arial"/>
              <a:buChar char="•"/>
            </a:pPr>
            <a:r>
              <a:rPr lang="en-US" sz="1600">
                <a:latin typeface="Barlow"/>
              </a:rPr>
              <a:t>Manufacturing</a:t>
            </a:r>
          </a:p>
          <a:p>
            <a:pPr marL="285750" indent="-285750">
              <a:buFont typeface="Arial"/>
              <a:buChar char="•"/>
            </a:pPr>
            <a:r>
              <a:rPr lang="en-US" sz="1600">
                <a:latin typeface="Barlow"/>
              </a:rPr>
              <a:t>Marketing, Sales and Service</a:t>
            </a:r>
          </a:p>
          <a:p>
            <a:pPr marL="285750" indent="-285750">
              <a:buFont typeface="Arial"/>
              <a:buChar char="•"/>
            </a:pPr>
            <a:r>
              <a:rPr lang="en-US" sz="1600">
                <a:latin typeface="Barlow"/>
              </a:rPr>
              <a:t>Science, Technology, Engineering and Mathematics</a:t>
            </a:r>
          </a:p>
          <a:p>
            <a:pPr marL="285750" indent="-285750">
              <a:buFont typeface="Arial"/>
              <a:buChar char="•"/>
            </a:pPr>
            <a:r>
              <a:rPr lang="en-US" sz="1600">
                <a:latin typeface="Barlow"/>
              </a:rPr>
              <a:t>Transportation, Distribution and Logistics</a:t>
            </a:r>
          </a:p>
        </p:txBody>
      </p:sp>
      <p:sp>
        <p:nvSpPr>
          <p:cNvPr id="6" name="AutoShape 6"/>
          <p:cNvSpPr/>
          <p:nvPr/>
        </p:nvSpPr>
        <p:spPr>
          <a:xfrm rot="5400000">
            <a:off x="7790051" y="3533019"/>
            <a:ext cx="7397695" cy="22749"/>
          </a:xfrm>
          <a:prstGeom prst="rect">
            <a:avLst/>
          </a:prstGeom>
          <a:solidFill>
            <a:srgbClr val="D9D8D6">
              <a:alpha val="38823"/>
            </a:srgbClr>
          </a:solidFill>
        </p:spPr>
      </p:sp>
      <p:sp>
        <p:nvSpPr>
          <p:cNvPr id="8" name="TextBox 8"/>
          <p:cNvSpPr txBox="1"/>
          <p:nvPr/>
        </p:nvSpPr>
        <p:spPr>
          <a:xfrm rot="16200000">
            <a:off x="9971569" y="2446610"/>
            <a:ext cx="3730039" cy="230832"/>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 FEATURES</a:t>
            </a:r>
          </a:p>
        </p:txBody>
      </p:sp>
      <p:pic>
        <p:nvPicPr>
          <p:cNvPr id="7" name="Picture 6" descr="Graphical user interface, application&#10;&#10;Description automatically generated">
            <a:extLst>
              <a:ext uri="{FF2B5EF4-FFF2-40B4-BE49-F238E27FC236}">
                <a16:creationId xmlns:a16="http://schemas.microsoft.com/office/drawing/2014/main" id="{07587DBB-EB64-4BC7-9821-7FEC8D8B9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424" y="1156803"/>
            <a:ext cx="3231333" cy="5747890"/>
          </a:xfrm>
          <a:prstGeom prst="rect">
            <a:avLst/>
          </a:prstGeom>
        </p:spPr>
      </p:pic>
      <p:pic>
        <p:nvPicPr>
          <p:cNvPr id="9" name="Picture 5" descr="Icon&#10;&#10;Description automatically generated">
            <a:extLst>
              <a:ext uri="{FF2B5EF4-FFF2-40B4-BE49-F238E27FC236}">
                <a16:creationId xmlns:a16="http://schemas.microsoft.com/office/drawing/2014/main" id="{8CA85D64-EB7B-4B69-9616-B9F339CA97AA}"/>
              </a:ext>
            </a:extLst>
          </p:cNvPr>
          <p:cNvPicPr>
            <a:picLocks noChangeAspect="1"/>
          </p:cNvPicPr>
          <p:nvPr/>
        </p:nvPicPr>
        <p:blipFill>
          <a:blip r:embed="rId4"/>
          <a:stretch>
            <a:fillRect/>
          </a:stretch>
        </p:blipFill>
        <p:spPr>
          <a:xfrm>
            <a:off x="9682348" y="5128247"/>
            <a:ext cx="2743200" cy="1727688"/>
          </a:xfrm>
          <a:prstGeom prst="rect">
            <a:avLst/>
          </a:prstGeom>
        </p:spPr>
      </p:pic>
    </p:spTree>
    <p:extLst>
      <p:ext uri="{BB962C8B-B14F-4D97-AF65-F5344CB8AC3E}">
        <p14:creationId xmlns:p14="http://schemas.microsoft.com/office/powerpoint/2010/main" val="1859196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3">
            <a:extLst>
              <a:ext uri="{FF2B5EF4-FFF2-40B4-BE49-F238E27FC236}">
                <a16:creationId xmlns:a16="http://schemas.microsoft.com/office/drawing/2014/main" id="{7A474A8E-6321-BC44-94E7-70B52150D416}"/>
              </a:ext>
            </a:extLst>
          </p:cNvPr>
          <p:cNvSpPr/>
          <p:nvPr/>
        </p:nvSpPr>
        <p:spPr>
          <a:xfrm rot="16200000">
            <a:off x="4993292" y="-4996240"/>
            <a:ext cx="1487993" cy="11480470"/>
          </a:xfrm>
          <a:prstGeom prst="rect">
            <a:avLst/>
          </a:prstGeom>
          <a:solidFill>
            <a:srgbClr val="D9D8D6">
              <a:alpha val="29803"/>
            </a:srgbClr>
          </a:solidFill>
        </p:spPr>
      </p:sp>
      <p:sp>
        <p:nvSpPr>
          <p:cNvPr id="13" name="AutoShape 5">
            <a:extLst>
              <a:ext uri="{FF2B5EF4-FFF2-40B4-BE49-F238E27FC236}">
                <a16:creationId xmlns:a16="http://schemas.microsoft.com/office/drawing/2014/main" id="{C38BF757-80C0-DA4A-8EF5-EE0CE90965BE}"/>
              </a:ext>
            </a:extLst>
          </p:cNvPr>
          <p:cNvSpPr/>
          <p:nvPr/>
        </p:nvSpPr>
        <p:spPr>
          <a:xfrm>
            <a:off x="1" y="743996"/>
            <a:ext cx="1072029" cy="22749"/>
          </a:xfrm>
          <a:prstGeom prst="rect">
            <a:avLst/>
          </a:prstGeom>
          <a:solidFill>
            <a:srgbClr val="DB1E36"/>
          </a:solidFill>
        </p:spPr>
      </p:sp>
      <p:sp>
        <p:nvSpPr>
          <p:cNvPr id="2" name="TextBox 2"/>
          <p:cNvSpPr txBox="1"/>
          <p:nvPr/>
        </p:nvSpPr>
        <p:spPr>
          <a:xfrm>
            <a:off x="1562262" y="481690"/>
            <a:ext cx="5501854" cy="548548"/>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CAREER INTERESTS</a:t>
            </a:r>
            <a:endParaRPr lang="en-US"/>
          </a:p>
        </p:txBody>
      </p:sp>
      <p:sp>
        <p:nvSpPr>
          <p:cNvPr id="3" name="TextBox 3"/>
          <p:cNvSpPr txBox="1"/>
          <p:nvPr/>
        </p:nvSpPr>
        <p:spPr>
          <a:xfrm>
            <a:off x="1482565" y="1666304"/>
            <a:ext cx="8056525" cy="4708981"/>
          </a:xfrm>
          <a:prstGeom prst="rect">
            <a:avLst/>
          </a:prstGeom>
        </p:spPr>
        <p:txBody>
          <a:bodyPr wrap="square" lIns="0" tIns="0" rIns="0" bIns="0" rtlCol="0" anchor="t">
            <a:spAutoFit/>
          </a:bodyPr>
          <a:lstStyle/>
          <a:p>
            <a:pPr>
              <a:lnSpc>
                <a:spcPts val="3000"/>
              </a:lnSpc>
            </a:pPr>
            <a:r>
              <a:rPr lang="en-US" sz="2000" b="1">
                <a:solidFill>
                  <a:srgbClr val="4D4A46"/>
                </a:solidFill>
                <a:latin typeface="Barlow"/>
              </a:rPr>
              <a:t>Which Career Field would JENNY choose?</a:t>
            </a:r>
            <a:endParaRPr lang="en-US"/>
          </a:p>
          <a:p>
            <a:pPr>
              <a:lnSpc>
                <a:spcPts val="3000"/>
              </a:lnSpc>
            </a:pPr>
            <a:endParaRPr lang="en-US" sz="2000" b="1">
              <a:solidFill>
                <a:srgbClr val="4D4A46"/>
              </a:solidFill>
              <a:latin typeface="Barlow"/>
            </a:endParaRPr>
          </a:p>
          <a:p>
            <a:pPr marL="285750" indent="-285750">
              <a:buFont typeface="Arial"/>
              <a:buChar char="•"/>
            </a:pPr>
            <a:r>
              <a:rPr lang="en-US" sz="1600" b="1">
                <a:latin typeface="Barlow"/>
              </a:rPr>
              <a:t>Health Science</a:t>
            </a:r>
            <a:endParaRPr lang="en-US" sz="2000" b="1">
              <a:latin typeface="Barlow"/>
            </a:endParaRPr>
          </a:p>
          <a:p>
            <a:pPr marL="285750" indent="-285750">
              <a:buFont typeface="Arial"/>
              <a:buChar char="•"/>
            </a:pPr>
            <a:r>
              <a:rPr lang="en-US" sz="1600" b="1">
                <a:latin typeface="Barlow"/>
              </a:rPr>
              <a:t>Agriculture, Food and Natural Resources</a:t>
            </a:r>
          </a:p>
          <a:p>
            <a:pPr marL="285750" indent="-285750">
              <a:buFont typeface="Arial"/>
              <a:buChar char="•"/>
            </a:pPr>
            <a:r>
              <a:rPr lang="en-US" sz="1600">
                <a:latin typeface="Barlow"/>
              </a:rPr>
              <a:t>Education and Training</a:t>
            </a:r>
          </a:p>
          <a:p>
            <a:pPr marL="285750" indent="-285750">
              <a:buFont typeface="Arial"/>
              <a:buChar char="•"/>
            </a:pPr>
            <a:r>
              <a:rPr lang="en-US" sz="1600">
                <a:latin typeface="Barlow"/>
              </a:rPr>
              <a:t>Human Services</a:t>
            </a:r>
          </a:p>
          <a:p>
            <a:pPr marL="285750" indent="-285750">
              <a:buFont typeface="Arial"/>
              <a:buChar char="•"/>
            </a:pPr>
            <a:r>
              <a:rPr lang="en-US" sz="1600">
                <a:latin typeface="Barlow"/>
              </a:rPr>
              <a:t>STEM</a:t>
            </a:r>
          </a:p>
          <a:p>
            <a:endParaRPr lang="en-US" sz="1600">
              <a:latin typeface="Barlow"/>
            </a:endParaRPr>
          </a:p>
          <a:p>
            <a:endParaRPr lang="en-US" sz="1600">
              <a:latin typeface="Barlow"/>
            </a:endParaRPr>
          </a:p>
          <a:p>
            <a:r>
              <a:rPr lang="en-US" sz="1600" u="sng">
                <a:latin typeface="Barlow"/>
              </a:rPr>
              <a:t>Career Field Assessments</a:t>
            </a:r>
          </a:p>
          <a:p>
            <a:r>
              <a:rPr lang="en-US" sz="1600">
                <a:latin typeface="Barlow"/>
              </a:rPr>
              <a:t>Career Cluster Inventory</a:t>
            </a:r>
            <a:endParaRPr lang="en-US" sz="1600">
              <a:cs typeface="Calibri"/>
            </a:endParaRPr>
          </a:p>
          <a:p>
            <a:r>
              <a:rPr lang="en-US" sz="1600">
                <a:latin typeface="Barlow"/>
              </a:rPr>
              <a:t>Workplace Employability Skills</a:t>
            </a:r>
          </a:p>
          <a:p>
            <a:r>
              <a:rPr lang="en-US" sz="1600">
                <a:latin typeface="Barlow"/>
              </a:rPr>
              <a:t>Entreprenurial Assessment</a:t>
            </a:r>
          </a:p>
          <a:p>
            <a:r>
              <a:rPr lang="en-US" sz="1600">
                <a:latin typeface="Barlow"/>
              </a:rPr>
              <a:t>Interest Profiler</a:t>
            </a:r>
          </a:p>
          <a:p>
            <a:r>
              <a:rPr lang="en-US" sz="1600">
                <a:latin typeface="Barlow"/>
              </a:rPr>
              <a:t>Learning Styles Survey</a:t>
            </a:r>
          </a:p>
          <a:p>
            <a:r>
              <a:rPr lang="en-US" sz="1600">
                <a:latin typeface="Barlow"/>
              </a:rPr>
              <a:t>Occupation Sort</a:t>
            </a:r>
          </a:p>
          <a:p>
            <a:r>
              <a:rPr lang="en-US" sz="1600">
                <a:latin typeface="Barlow"/>
              </a:rPr>
              <a:t>Reality Check</a:t>
            </a:r>
          </a:p>
          <a:p>
            <a:r>
              <a:rPr lang="en-US" sz="1600">
                <a:latin typeface="Barlow"/>
              </a:rPr>
              <a:t>Work Importance Locator</a:t>
            </a:r>
          </a:p>
        </p:txBody>
      </p:sp>
      <p:sp>
        <p:nvSpPr>
          <p:cNvPr id="6" name="AutoShape 6"/>
          <p:cNvSpPr/>
          <p:nvPr/>
        </p:nvSpPr>
        <p:spPr>
          <a:xfrm rot="5400000">
            <a:off x="7790051" y="3533019"/>
            <a:ext cx="7397695" cy="22749"/>
          </a:xfrm>
          <a:prstGeom prst="rect">
            <a:avLst/>
          </a:prstGeom>
          <a:solidFill>
            <a:srgbClr val="D9D8D6">
              <a:alpha val="38823"/>
            </a:srgbClr>
          </a:solidFill>
        </p:spPr>
      </p:sp>
      <p:sp>
        <p:nvSpPr>
          <p:cNvPr id="8" name="TextBox 8"/>
          <p:cNvSpPr txBox="1"/>
          <p:nvPr/>
        </p:nvSpPr>
        <p:spPr>
          <a:xfrm rot="16200000">
            <a:off x="9971569" y="2446610"/>
            <a:ext cx="3730039" cy="230832"/>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 FEATURES</a:t>
            </a:r>
          </a:p>
        </p:txBody>
      </p:sp>
      <p:pic>
        <p:nvPicPr>
          <p:cNvPr id="7" name="Picture 6" descr="Graphical user interface, application&#10;&#10;Description automatically generated">
            <a:extLst>
              <a:ext uri="{FF2B5EF4-FFF2-40B4-BE49-F238E27FC236}">
                <a16:creationId xmlns:a16="http://schemas.microsoft.com/office/drawing/2014/main" id="{07587DBB-EB64-4BC7-9821-7FEC8D8B9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425" y="1156803"/>
            <a:ext cx="3231333" cy="5747890"/>
          </a:xfrm>
          <a:prstGeom prst="rect">
            <a:avLst/>
          </a:prstGeom>
        </p:spPr>
      </p:pic>
      <p:pic>
        <p:nvPicPr>
          <p:cNvPr id="9" name="Picture 5" descr="Icon&#10;&#10;Description automatically generated">
            <a:extLst>
              <a:ext uri="{FF2B5EF4-FFF2-40B4-BE49-F238E27FC236}">
                <a16:creationId xmlns:a16="http://schemas.microsoft.com/office/drawing/2014/main" id="{8CA85D64-EB7B-4B69-9616-B9F339CA97AA}"/>
              </a:ext>
            </a:extLst>
          </p:cNvPr>
          <p:cNvPicPr>
            <a:picLocks noChangeAspect="1"/>
          </p:cNvPicPr>
          <p:nvPr/>
        </p:nvPicPr>
        <p:blipFill>
          <a:blip r:embed="rId4"/>
          <a:stretch>
            <a:fillRect/>
          </a:stretch>
        </p:blipFill>
        <p:spPr>
          <a:xfrm>
            <a:off x="9682348" y="5128247"/>
            <a:ext cx="2743200" cy="1727688"/>
          </a:xfrm>
          <a:prstGeom prst="rect">
            <a:avLst/>
          </a:prstGeom>
        </p:spPr>
      </p:pic>
      <p:sp>
        <p:nvSpPr>
          <p:cNvPr id="4" name="Oval 3">
            <a:extLst>
              <a:ext uri="{FF2B5EF4-FFF2-40B4-BE49-F238E27FC236}">
                <a16:creationId xmlns:a16="http://schemas.microsoft.com/office/drawing/2014/main" id="{66F37E88-3B8D-48BE-A169-CE94E32D2DEA}"/>
              </a:ext>
            </a:extLst>
          </p:cNvPr>
          <p:cNvSpPr/>
          <p:nvPr/>
        </p:nvSpPr>
        <p:spPr>
          <a:xfrm>
            <a:off x="659823" y="2235778"/>
            <a:ext cx="4901045" cy="1627909"/>
          </a:xfrm>
          <a:prstGeom prst="ellipse">
            <a:avLst/>
          </a:prstGeom>
          <a:noFill/>
          <a:ln>
            <a:solidFill>
              <a:srgbClr val="DB1E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618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3">
            <a:extLst>
              <a:ext uri="{FF2B5EF4-FFF2-40B4-BE49-F238E27FC236}">
                <a16:creationId xmlns:a16="http://schemas.microsoft.com/office/drawing/2014/main" id="{7A474A8E-6321-BC44-94E7-70B52150D416}"/>
              </a:ext>
            </a:extLst>
          </p:cNvPr>
          <p:cNvSpPr/>
          <p:nvPr/>
        </p:nvSpPr>
        <p:spPr>
          <a:xfrm rot="16200000">
            <a:off x="4993292" y="-4996240"/>
            <a:ext cx="1487993" cy="11480470"/>
          </a:xfrm>
          <a:prstGeom prst="rect">
            <a:avLst/>
          </a:prstGeom>
          <a:solidFill>
            <a:srgbClr val="D9D8D6">
              <a:alpha val="29803"/>
            </a:srgbClr>
          </a:solidFill>
        </p:spPr>
      </p:sp>
      <p:sp>
        <p:nvSpPr>
          <p:cNvPr id="13" name="AutoShape 5">
            <a:extLst>
              <a:ext uri="{FF2B5EF4-FFF2-40B4-BE49-F238E27FC236}">
                <a16:creationId xmlns:a16="http://schemas.microsoft.com/office/drawing/2014/main" id="{C38BF757-80C0-DA4A-8EF5-EE0CE90965BE}"/>
              </a:ext>
            </a:extLst>
          </p:cNvPr>
          <p:cNvSpPr/>
          <p:nvPr/>
        </p:nvSpPr>
        <p:spPr>
          <a:xfrm>
            <a:off x="1" y="743996"/>
            <a:ext cx="1072029" cy="22749"/>
          </a:xfrm>
          <a:prstGeom prst="rect">
            <a:avLst/>
          </a:prstGeom>
          <a:solidFill>
            <a:srgbClr val="DB1E36"/>
          </a:solidFill>
        </p:spPr>
      </p:sp>
      <p:sp>
        <p:nvSpPr>
          <p:cNvPr id="2" name="TextBox 2"/>
          <p:cNvSpPr txBox="1"/>
          <p:nvPr/>
        </p:nvSpPr>
        <p:spPr>
          <a:xfrm>
            <a:off x="1562262" y="481690"/>
            <a:ext cx="6895967" cy="548548"/>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OPPORUNITIES &amp; SCHOLARSHIPS</a:t>
            </a:r>
            <a:endParaRPr lang="en-US"/>
          </a:p>
        </p:txBody>
      </p:sp>
      <p:sp>
        <p:nvSpPr>
          <p:cNvPr id="3" name="TextBox 3"/>
          <p:cNvSpPr txBox="1"/>
          <p:nvPr/>
        </p:nvSpPr>
        <p:spPr>
          <a:xfrm>
            <a:off x="1482565" y="1666304"/>
            <a:ext cx="4783389" cy="2122569"/>
          </a:xfrm>
          <a:prstGeom prst="rect">
            <a:avLst/>
          </a:prstGeom>
        </p:spPr>
        <p:txBody>
          <a:bodyPr wrap="square" lIns="0" tIns="0" rIns="0" bIns="0" rtlCol="0" anchor="t">
            <a:spAutoFit/>
          </a:bodyPr>
          <a:lstStyle/>
          <a:p>
            <a:pPr>
              <a:lnSpc>
                <a:spcPts val="3000"/>
              </a:lnSpc>
            </a:pPr>
            <a:r>
              <a:rPr lang="en-US" sz="2000" b="1">
                <a:solidFill>
                  <a:srgbClr val="4D4A46"/>
                </a:solidFill>
                <a:latin typeface="Barlow"/>
              </a:rPr>
              <a:t>JENNY wants a Master's degree, </a:t>
            </a:r>
            <a:endParaRPr lang="en-US">
              <a:cs typeface="Calibri"/>
            </a:endParaRPr>
          </a:p>
          <a:p>
            <a:r>
              <a:rPr lang="en-US" sz="2000">
                <a:latin typeface="Barlow Light"/>
                <a:ea typeface="+mn-lt"/>
                <a:cs typeface="+mn-lt"/>
              </a:rPr>
              <a:t>but just spent all her money living in WA herding sheep.</a:t>
            </a:r>
            <a:r>
              <a:rPr lang="en-US" sz="2000">
                <a:ea typeface="+mn-lt"/>
                <a:cs typeface="+mn-lt"/>
              </a:rPr>
              <a:t> </a:t>
            </a:r>
            <a:endParaRPr lang="en-US">
              <a:cs typeface="Calibri"/>
            </a:endParaRPr>
          </a:p>
          <a:p>
            <a:pPr>
              <a:lnSpc>
                <a:spcPts val="3000"/>
              </a:lnSpc>
            </a:pPr>
            <a:endParaRPr lang="en-US" sz="2000">
              <a:latin typeface="Barlow"/>
            </a:endParaRPr>
          </a:p>
          <a:p>
            <a:pPr>
              <a:lnSpc>
                <a:spcPts val="3000"/>
              </a:lnSpc>
            </a:pPr>
            <a:r>
              <a:rPr lang="en-US" sz="2000">
                <a:latin typeface="Barlow Light"/>
              </a:rPr>
              <a:t>Thanks to our community partners and institutions, she can do that.</a:t>
            </a:r>
            <a:endParaRPr lang="en-US"/>
          </a:p>
        </p:txBody>
      </p:sp>
      <p:sp>
        <p:nvSpPr>
          <p:cNvPr id="6" name="AutoShape 6"/>
          <p:cNvSpPr/>
          <p:nvPr/>
        </p:nvSpPr>
        <p:spPr>
          <a:xfrm rot="5400000">
            <a:off x="7790051" y="3533019"/>
            <a:ext cx="7397695" cy="22749"/>
          </a:xfrm>
          <a:prstGeom prst="rect">
            <a:avLst/>
          </a:prstGeom>
          <a:solidFill>
            <a:srgbClr val="D9D8D6">
              <a:alpha val="38823"/>
            </a:srgbClr>
          </a:solidFill>
        </p:spPr>
      </p:sp>
      <p:sp>
        <p:nvSpPr>
          <p:cNvPr id="8" name="TextBox 8"/>
          <p:cNvSpPr txBox="1"/>
          <p:nvPr/>
        </p:nvSpPr>
        <p:spPr>
          <a:xfrm rot="16200000">
            <a:off x="9971569" y="2446610"/>
            <a:ext cx="3730039" cy="230832"/>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 FEATURES</a:t>
            </a:r>
          </a:p>
        </p:txBody>
      </p:sp>
      <p:pic>
        <p:nvPicPr>
          <p:cNvPr id="4" name="Picture 6">
            <a:extLst>
              <a:ext uri="{FF2B5EF4-FFF2-40B4-BE49-F238E27FC236}">
                <a16:creationId xmlns:a16="http://schemas.microsoft.com/office/drawing/2014/main" id="{7399F79D-6299-48C2-A159-DDEB3B2B6D76}"/>
              </a:ext>
            </a:extLst>
          </p:cNvPr>
          <p:cNvPicPr>
            <a:picLocks noChangeAspect="1"/>
          </p:cNvPicPr>
          <p:nvPr/>
        </p:nvPicPr>
        <p:blipFill>
          <a:blip r:embed="rId3"/>
          <a:stretch>
            <a:fillRect/>
          </a:stretch>
        </p:blipFill>
        <p:spPr>
          <a:xfrm rot="300000">
            <a:off x="8782878" y="4086608"/>
            <a:ext cx="3546613" cy="3033154"/>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99D9CEF6-C52C-4EBA-9842-88D39E7B77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6043" y="1488375"/>
            <a:ext cx="3110258" cy="5522147"/>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C8BFC7C-155E-42D5-A4D7-14E3EC236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0158" y="1488375"/>
            <a:ext cx="3110258" cy="5522146"/>
          </a:xfrm>
          <a:prstGeom prst="rect">
            <a:avLst/>
          </a:prstGeom>
        </p:spPr>
      </p:pic>
    </p:spTree>
    <p:extLst>
      <p:ext uri="{BB962C8B-B14F-4D97-AF65-F5344CB8AC3E}">
        <p14:creationId xmlns:p14="http://schemas.microsoft.com/office/powerpoint/2010/main" val="3828779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3">
            <a:extLst>
              <a:ext uri="{FF2B5EF4-FFF2-40B4-BE49-F238E27FC236}">
                <a16:creationId xmlns:a16="http://schemas.microsoft.com/office/drawing/2014/main" id="{7A474A8E-6321-BC44-94E7-70B52150D416}"/>
              </a:ext>
            </a:extLst>
          </p:cNvPr>
          <p:cNvSpPr/>
          <p:nvPr/>
        </p:nvSpPr>
        <p:spPr>
          <a:xfrm rot="16200000">
            <a:off x="4993292" y="-4996240"/>
            <a:ext cx="1487993" cy="11480470"/>
          </a:xfrm>
          <a:prstGeom prst="rect">
            <a:avLst/>
          </a:prstGeom>
          <a:solidFill>
            <a:srgbClr val="D9D8D6">
              <a:alpha val="29803"/>
            </a:srgbClr>
          </a:solidFill>
        </p:spPr>
      </p:sp>
      <p:sp>
        <p:nvSpPr>
          <p:cNvPr id="13" name="AutoShape 5">
            <a:extLst>
              <a:ext uri="{FF2B5EF4-FFF2-40B4-BE49-F238E27FC236}">
                <a16:creationId xmlns:a16="http://schemas.microsoft.com/office/drawing/2014/main" id="{C38BF757-80C0-DA4A-8EF5-EE0CE90965BE}"/>
              </a:ext>
            </a:extLst>
          </p:cNvPr>
          <p:cNvSpPr/>
          <p:nvPr/>
        </p:nvSpPr>
        <p:spPr>
          <a:xfrm>
            <a:off x="1" y="743996"/>
            <a:ext cx="1072029" cy="22749"/>
          </a:xfrm>
          <a:prstGeom prst="rect">
            <a:avLst/>
          </a:prstGeom>
          <a:solidFill>
            <a:srgbClr val="DB1E36"/>
          </a:solidFill>
        </p:spPr>
      </p:sp>
      <p:sp>
        <p:nvSpPr>
          <p:cNvPr id="2" name="TextBox 2"/>
          <p:cNvSpPr txBox="1"/>
          <p:nvPr/>
        </p:nvSpPr>
        <p:spPr>
          <a:xfrm>
            <a:off x="1562262" y="481690"/>
            <a:ext cx="6895967" cy="548548"/>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SKILL TRAININGS</a:t>
            </a:r>
            <a:endParaRPr lang="en-US"/>
          </a:p>
        </p:txBody>
      </p:sp>
      <p:sp>
        <p:nvSpPr>
          <p:cNvPr id="3" name="TextBox 3"/>
          <p:cNvSpPr txBox="1"/>
          <p:nvPr/>
        </p:nvSpPr>
        <p:spPr>
          <a:xfrm>
            <a:off x="1482565" y="1666304"/>
            <a:ext cx="4783389" cy="2276457"/>
          </a:xfrm>
          <a:prstGeom prst="rect">
            <a:avLst/>
          </a:prstGeom>
        </p:spPr>
        <p:txBody>
          <a:bodyPr wrap="square" lIns="0" tIns="0" rIns="0" bIns="0" rtlCol="0" anchor="t">
            <a:spAutoFit/>
          </a:bodyPr>
          <a:lstStyle/>
          <a:p>
            <a:pPr>
              <a:lnSpc>
                <a:spcPts val="3000"/>
              </a:lnSpc>
            </a:pPr>
            <a:r>
              <a:rPr lang="en-US" sz="2000" b="1">
                <a:solidFill>
                  <a:srgbClr val="4D4A46"/>
                </a:solidFill>
                <a:latin typeface="Barlow"/>
              </a:rPr>
              <a:t>JENNY wants to keep learning about equine therapy and animals. </a:t>
            </a:r>
            <a:endParaRPr lang="en-US">
              <a:cs typeface="Calibri"/>
            </a:endParaRPr>
          </a:p>
          <a:p>
            <a:pPr>
              <a:lnSpc>
                <a:spcPts val="3000"/>
              </a:lnSpc>
            </a:pPr>
            <a:endParaRPr lang="en-US" sz="2000">
              <a:latin typeface="Barlow"/>
              <a:cs typeface="Calibri"/>
            </a:endParaRPr>
          </a:p>
          <a:p>
            <a:pPr>
              <a:lnSpc>
                <a:spcPts val="3000"/>
              </a:lnSpc>
            </a:pPr>
            <a:r>
              <a:rPr lang="en-US" sz="2000">
                <a:latin typeface="Barlow Light"/>
              </a:rPr>
              <a:t>Choose your desired skill and explore free and reduced cost skills trainings from local and national organizations!</a:t>
            </a:r>
            <a:endParaRPr lang="en-US"/>
          </a:p>
        </p:txBody>
      </p:sp>
      <p:sp>
        <p:nvSpPr>
          <p:cNvPr id="6" name="AutoShape 6"/>
          <p:cNvSpPr/>
          <p:nvPr/>
        </p:nvSpPr>
        <p:spPr>
          <a:xfrm rot="5400000">
            <a:off x="7790051" y="3533019"/>
            <a:ext cx="7397695" cy="22749"/>
          </a:xfrm>
          <a:prstGeom prst="rect">
            <a:avLst/>
          </a:prstGeom>
          <a:solidFill>
            <a:srgbClr val="D9D8D6">
              <a:alpha val="38823"/>
            </a:srgbClr>
          </a:solidFill>
        </p:spPr>
      </p:sp>
      <p:sp>
        <p:nvSpPr>
          <p:cNvPr id="8" name="TextBox 8"/>
          <p:cNvSpPr txBox="1"/>
          <p:nvPr/>
        </p:nvSpPr>
        <p:spPr>
          <a:xfrm rot="16200000">
            <a:off x="9971569" y="2446610"/>
            <a:ext cx="3730039" cy="230832"/>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 FEATURES</a:t>
            </a:r>
          </a:p>
        </p:txBody>
      </p:sp>
      <p:pic>
        <p:nvPicPr>
          <p:cNvPr id="4" name="Picture 6">
            <a:extLst>
              <a:ext uri="{FF2B5EF4-FFF2-40B4-BE49-F238E27FC236}">
                <a16:creationId xmlns:a16="http://schemas.microsoft.com/office/drawing/2014/main" id="{7399F79D-6299-48C2-A159-DDEB3B2B6D76}"/>
              </a:ext>
            </a:extLst>
          </p:cNvPr>
          <p:cNvPicPr>
            <a:picLocks noChangeAspect="1"/>
          </p:cNvPicPr>
          <p:nvPr/>
        </p:nvPicPr>
        <p:blipFill>
          <a:blip r:embed="rId3"/>
          <a:stretch>
            <a:fillRect/>
          </a:stretch>
        </p:blipFill>
        <p:spPr>
          <a:xfrm rot="300000">
            <a:off x="8782878" y="4086608"/>
            <a:ext cx="3546613" cy="3033154"/>
          </a:xfrm>
          <a:prstGeom prst="rect">
            <a:avLst/>
          </a:prstGeom>
        </p:spPr>
      </p:pic>
      <p:pic>
        <p:nvPicPr>
          <p:cNvPr id="7" name="Picture 13" descr="Graphical user interface, application&#10;&#10;Description automatically generated">
            <a:extLst>
              <a:ext uri="{FF2B5EF4-FFF2-40B4-BE49-F238E27FC236}">
                <a16:creationId xmlns:a16="http://schemas.microsoft.com/office/drawing/2014/main" id="{C687B9F2-5B81-48FB-9FBE-E4A682D1120C}"/>
              </a:ext>
            </a:extLst>
          </p:cNvPr>
          <p:cNvPicPr>
            <a:picLocks noChangeAspect="1"/>
          </p:cNvPicPr>
          <p:nvPr/>
        </p:nvPicPr>
        <p:blipFill rotWithShape="1">
          <a:blip r:embed="rId4"/>
          <a:srcRect l="22707" t="17690" r="27220" b="18106"/>
          <a:stretch/>
        </p:blipFill>
        <p:spPr>
          <a:xfrm>
            <a:off x="8560894" y="1900901"/>
            <a:ext cx="2639933" cy="4740032"/>
          </a:xfrm>
          <a:prstGeom prst="rect">
            <a:avLst/>
          </a:prstGeom>
        </p:spPr>
      </p:pic>
      <p:pic>
        <p:nvPicPr>
          <p:cNvPr id="9" name="Picture 12" descr="Graphical user interface, application&#10;&#10;Description automatically generated">
            <a:extLst>
              <a:ext uri="{FF2B5EF4-FFF2-40B4-BE49-F238E27FC236}">
                <a16:creationId xmlns:a16="http://schemas.microsoft.com/office/drawing/2014/main" id="{2699AB09-DE31-422E-9250-B71B3E8057E2}"/>
              </a:ext>
            </a:extLst>
          </p:cNvPr>
          <p:cNvPicPr>
            <a:picLocks noChangeAspect="1"/>
          </p:cNvPicPr>
          <p:nvPr/>
        </p:nvPicPr>
        <p:blipFill>
          <a:blip r:embed="rId5"/>
          <a:stretch>
            <a:fillRect/>
          </a:stretch>
        </p:blipFill>
        <p:spPr>
          <a:xfrm>
            <a:off x="4815823" y="622745"/>
            <a:ext cx="5316808" cy="7416135"/>
          </a:xfrm>
          <a:prstGeom prst="rect">
            <a:avLst/>
          </a:prstGeom>
        </p:spPr>
      </p:pic>
      <p:pic>
        <p:nvPicPr>
          <p:cNvPr id="5" name="Picture 9">
            <a:extLst>
              <a:ext uri="{FF2B5EF4-FFF2-40B4-BE49-F238E27FC236}">
                <a16:creationId xmlns:a16="http://schemas.microsoft.com/office/drawing/2014/main" id="{29F2F2D2-9D31-4A11-9313-A9780E3BB3BA}"/>
              </a:ext>
            </a:extLst>
          </p:cNvPr>
          <p:cNvPicPr>
            <a:picLocks noChangeAspect="1"/>
          </p:cNvPicPr>
          <p:nvPr/>
        </p:nvPicPr>
        <p:blipFill>
          <a:blip r:embed="rId6"/>
          <a:stretch>
            <a:fillRect/>
          </a:stretch>
        </p:blipFill>
        <p:spPr>
          <a:xfrm>
            <a:off x="2111097" y="4017205"/>
            <a:ext cx="2032341" cy="2694959"/>
          </a:xfrm>
          <a:prstGeom prst="rect">
            <a:avLst/>
          </a:prstGeom>
        </p:spPr>
      </p:pic>
    </p:spTree>
    <p:extLst>
      <p:ext uri="{BB962C8B-B14F-4D97-AF65-F5344CB8AC3E}">
        <p14:creationId xmlns:p14="http://schemas.microsoft.com/office/powerpoint/2010/main" val="2802563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3">
            <a:extLst>
              <a:ext uri="{FF2B5EF4-FFF2-40B4-BE49-F238E27FC236}">
                <a16:creationId xmlns:a16="http://schemas.microsoft.com/office/drawing/2014/main" id="{7A474A8E-6321-BC44-94E7-70B52150D416}"/>
              </a:ext>
            </a:extLst>
          </p:cNvPr>
          <p:cNvSpPr/>
          <p:nvPr/>
        </p:nvSpPr>
        <p:spPr>
          <a:xfrm rot="16200000">
            <a:off x="4993292" y="-4996240"/>
            <a:ext cx="1487993" cy="11480470"/>
          </a:xfrm>
          <a:prstGeom prst="rect">
            <a:avLst/>
          </a:prstGeom>
          <a:solidFill>
            <a:srgbClr val="D9D8D6">
              <a:alpha val="29803"/>
            </a:srgbClr>
          </a:solidFill>
        </p:spPr>
      </p:sp>
      <p:sp>
        <p:nvSpPr>
          <p:cNvPr id="13" name="AutoShape 5">
            <a:extLst>
              <a:ext uri="{FF2B5EF4-FFF2-40B4-BE49-F238E27FC236}">
                <a16:creationId xmlns:a16="http://schemas.microsoft.com/office/drawing/2014/main" id="{C38BF757-80C0-DA4A-8EF5-EE0CE90965BE}"/>
              </a:ext>
            </a:extLst>
          </p:cNvPr>
          <p:cNvSpPr/>
          <p:nvPr/>
        </p:nvSpPr>
        <p:spPr>
          <a:xfrm>
            <a:off x="1" y="743996"/>
            <a:ext cx="1072029" cy="22749"/>
          </a:xfrm>
          <a:prstGeom prst="rect">
            <a:avLst/>
          </a:prstGeom>
          <a:solidFill>
            <a:srgbClr val="DB1E36"/>
          </a:solidFill>
        </p:spPr>
      </p:sp>
      <p:sp>
        <p:nvSpPr>
          <p:cNvPr id="2" name="TextBox 2"/>
          <p:cNvSpPr txBox="1"/>
          <p:nvPr/>
        </p:nvSpPr>
        <p:spPr>
          <a:xfrm>
            <a:off x="1562262" y="481690"/>
            <a:ext cx="5501854" cy="548548"/>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THE PRIZE</a:t>
            </a:r>
            <a:endParaRPr lang="en-US"/>
          </a:p>
        </p:txBody>
      </p:sp>
      <p:sp>
        <p:nvSpPr>
          <p:cNvPr id="3" name="TextBox 3"/>
          <p:cNvSpPr txBox="1"/>
          <p:nvPr/>
        </p:nvSpPr>
        <p:spPr>
          <a:xfrm>
            <a:off x="1482565" y="1666304"/>
            <a:ext cx="5657957" cy="3013646"/>
          </a:xfrm>
          <a:prstGeom prst="rect">
            <a:avLst/>
          </a:prstGeom>
        </p:spPr>
        <p:txBody>
          <a:bodyPr wrap="square" lIns="0" tIns="0" rIns="0" bIns="0" rtlCol="0" anchor="t">
            <a:spAutoFit/>
          </a:bodyPr>
          <a:lstStyle/>
          <a:p>
            <a:pPr>
              <a:lnSpc>
                <a:spcPts val="3000"/>
              </a:lnSpc>
            </a:pPr>
            <a:r>
              <a:rPr lang="en-US" sz="2000" b="1">
                <a:solidFill>
                  <a:srgbClr val="4D4A46"/>
                </a:solidFill>
                <a:latin typeface="Barlow"/>
              </a:rPr>
              <a:t>During and after her degree JENNY wants a job.</a:t>
            </a:r>
          </a:p>
          <a:p>
            <a:pPr>
              <a:lnSpc>
                <a:spcPts val="3000"/>
              </a:lnSpc>
            </a:pPr>
            <a:endParaRPr lang="en-US" sz="2000" b="1">
              <a:solidFill>
                <a:srgbClr val="4D4A46"/>
              </a:solidFill>
              <a:latin typeface="Barlow"/>
            </a:endParaRPr>
          </a:p>
          <a:p>
            <a:pPr>
              <a:lnSpc>
                <a:spcPct val="150000"/>
              </a:lnSpc>
            </a:pPr>
            <a:r>
              <a:rPr lang="en-US" sz="2000">
                <a:latin typeface="Barlow Light"/>
                <a:ea typeface="+mn-lt"/>
                <a:cs typeface="+mn-lt"/>
              </a:rPr>
              <a:t>The Job Board is located under “Jobs” and is updated daily by DWS. You can filter and search for jobs that you are most interested in. You can also get job recommendations based on your career interests.</a:t>
            </a:r>
            <a:endParaRPr lang="en-US" sz="2000">
              <a:latin typeface="Barlow Light"/>
            </a:endParaRPr>
          </a:p>
        </p:txBody>
      </p:sp>
      <p:sp>
        <p:nvSpPr>
          <p:cNvPr id="6" name="AutoShape 6"/>
          <p:cNvSpPr/>
          <p:nvPr/>
        </p:nvSpPr>
        <p:spPr>
          <a:xfrm rot="5400000">
            <a:off x="7790051" y="3533019"/>
            <a:ext cx="7397695" cy="22749"/>
          </a:xfrm>
          <a:prstGeom prst="rect">
            <a:avLst/>
          </a:prstGeom>
          <a:solidFill>
            <a:srgbClr val="D9D8D6">
              <a:alpha val="38823"/>
            </a:srgbClr>
          </a:solidFill>
        </p:spPr>
      </p:sp>
      <p:sp>
        <p:nvSpPr>
          <p:cNvPr id="8" name="TextBox 8"/>
          <p:cNvSpPr txBox="1"/>
          <p:nvPr/>
        </p:nvSpPr>
        <p:spPr>
          <a:xfrm rot="16200000">
            <a:off x="9971569" y="2446610"/>
            <a:ext cx="3730039" cy="230832"/>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 FEATURES</a:t>
            </a:r>
          </a:p>
        </p:txBody>
      </p:sp>
      <p:pic>
        <p:nvPicPr>
          <p:cNvPr id="4" name="Picture 6" descr="Graphical user interface, application, Teams&#10;&#10;Description automatically generated">
            <a:extLst>
              <a:ext uri="{FF2B5EF4-FFF2-40B4-BE49-F238E27FC236}">
                <a16:creationId xmlns:a16="http://schemas.microsoft.com/office/drawing/2014/main" id="{1D8503D1-5247-4F35-AB93-615289D47E9D}"/>
              </a:ext>
            </a:extLst>
          </p:cNvPr>
          <p:cNvPicPr>
            <a:picLocks noChangeAspect="1"/>
          </p:cNvPicPr>
          <p:nvPr/>
        </p:nvPicPr>
        <p:blipFill rotWithShape="1">
          <a:blip r:embed="rId3"/>
          <a:srcRect t="47" r="-366" b="3101"/>
          <a:stretch/>
        </p:blipFill>
        <p:spPr>
          <a:xfrm>
            <a:off x="7194614" y="1460451"/>
            <a:ext cx="2977563" cy="5080746"/>
          </a:xfrm>
          <a:prstGeom prst="rect">
            <a:avLst/>
          </a:prstGeom>
        </p:spPr>
      </p:pic>
      <p:pic>
        <p:nvPicPr>
          <p:cNvPr id="9" name="Picture 5" descr="Icon&#10;&#10;Description automatically generated">
            <a:extLst>
              <a:ext uri="{FF2B5EF4-FFF2-40B4-BE49-F238E27FC236}">
                <a16:creationId xmlns:a16="http://schemas.microsoft.com/office/drawing/2014/main" id="{8CA85D64-EB7B-4B69-9616-B9F339CA97AA}"/>
              </a:ext>
            </a:extLst>
          </p:cNvPr>
          <p:cNvPicPr>
            <a:picLocks noChangeAspect="1"/>
          </p:cNvPicPr>
          <p:nvPr/>
        </p:nvPicPr>
        <p:blipFill>
          <a:blip r:embed="rId4"/>
          <a:stretch>
            <a:fillRect/>
          </a:stretch>
        </p:blipFill>
        <p:spPr>
          <a:xfrm>
            <a:off x="9777598" y="5128247"/>
            <a:ext cx="2743200" cy="1727688"/>
          </a:xfrm>
          <a:prstGeom prst="rect">
            <a:avLst/>
          </a:prstGeom>
        </p:spPr>
      </p:pic>
    </p:spTree>
    <p:extLst>
      <p:ext uri="{BB962C8B-B14F-4D97-AF65-F5344CB8AC3E}">
        <p14:creationId xmlns:p14="http://schemas.microsoft.com/office/powerpoint/2010/main" val="129493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a:extLst>
              <a:ext uri="{FF2B5EF4-FFF2-40B4-BE49-F238E27FC236}">
                <a16:creationId xmlns:a16="http://schemas.microsoft.com/office/drawing/2014/main" id="{D61DDEFA-B71C-4D76-ADAF-136A0C8A2E3B}"/>
              </a:ext>
            </a:extLst>
          </p:cNvPr>
          <p:cNvPicPr>
            <a:picLocks noChangeAspect="1"/>
          </p:cNvPicPr>
          <p:nvPr/>
        </p:nvPicPr>
        <p:blipFill>
          <a:blip r:embed="rId3"/>
          <a:stretch>
            <a:fillRect/>
          </a:stretch>
        </p:blipFill>
        <p:spPr>
          <a:xfrm>
            <a:off x="7456923" y="3148949"/>
            <a:ext cx="4825352" cy="4122574"/>
          </a:xfrm>
          <a:prstGeom prst="rect">
            <a:avLst/>
          </a:prstGeom>
        </p:spPr>
      </p:pic>
      <p:sp>
        <p:nvSpPr>
          <p:cNvPr id="12" name="AutoShape 3">
            <a:extLst>
              <a:ext uri="{FF2B5EF4-FFF2-40B4-BE49-F238E27FC236}">
                <a16:creationId xmlns:a16="http://schemas.microsoft.com/office/drawing/2014/main" id="{7A474A8E-6321-BC44-94E7-70B52150D416}"/>
              </a:ext>
            </a:extLst>
          </p:cNvPr>
          <p:cNvSpPr/>
          <p:nvPr/>
        </p:nvSpPr>
        <p:spPr>
          <a:xfrm rot="16200000">
            <a:off x="4993292" y="-4996240"/>
            <a:ext cx="1487993" cy="11480470"/>
          </a:xfrm>
          <a:prstGeom prst="rect">
            <a:avLst/>
          </a:prstGeom>
          <a:solidFill>
            <a:srgbClr val="D9D8D6">
              <a:alpha val="29803"/>
            </a:srgbClr>
          </a:solidFill>
        </p:spPr>
      </p:sp>
      <p:sp>
        <p:nvSpPr>
          <p:cNvPr id="13" name="AutoShape 5">
            <a:extLst>
              <a:ext uri="{FF2B5EF4-FFF2-40B4-BE49-F238E27FC236}">
                <a16:creationId xmlns:a16="http://schemas.microsoft.com/office/drawing/2014/main" id="{C38BF757-80C0-DA4A-8EF5-EE0CE90965BE}"/>
              </a:ext>
            </a:extLst>
          </p:cNvPr>
          <p:cNvSpPr/>
          <p:nvPr/>
        </p:nvSpPr>
        <p:spPr>
          <a:xfrm>
            <a:off x="1" y="743996"/>
            <a:ext cx="1072029" cy="22749"/>
          </a:xfrm>
          <a:prstGeom prst="rect">
            <a:avLst/>
          </a:prstGeom>
          <a:solidFill>
            <a:srgbClr val="DB1E36"/>
          </a:solidFill>
        </p:spPr>
      </p:sp>
      <p:sp>
        <p:nvSpPr>
          <p:cNvPr id="2" name="TextBox 2"/>
          <p:cNvSpPr txBox="1"/>
          <p:nvPr/>
        </p:nvSpPr>
        <p:spPr>
          <a:xfrm>
            <a:off x="1562262" y="481690"/>
            <a:ext cx="5501854" cy="525144"/>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KEEP GOING!</a:t>
            </a:r>
          </a:p>
        </p:txBody>
      </p:sp>
      <p:sp>
        <p:nvSpPr>
          <p:cNvPr id="3" name="TextBox 3"/>
          <p:cNvSpPr txBox="1"/>
          <p:nvPr/>
        </p:nvSpPr>
        <p:spPr>
          <a:xfrm>
            <a:off x="1482565" y="1648986"/>
            <a:ext cx="4835344" cy="2648161"/>
          </a:xfrm>
          <a:prstGeom prst="rect">
            <a:avLst/>
          </a:prstGeom>
        </p:spPr>
        <p:txBody>
          <a:bodyPr wrap="square" lIns="0" tIns="0" rIns="0" bIns="0" rtlCol="0" anchor="t">
            <a:spAutoFit/>
          </a:bodyPr>
          <a:lstStyle/>
          <a:p>
            <a:pPr>
              <a:lnSpc>
                <a:spcPts val="3000"/>
              </a:lnSpc>
            </a:pPr>
            <a:r>
              <a:rPr lang="en-US" sz="2000" b="1">
                <a:solidFill>
                  <a:srgbClr val="4D4A46"/>
                </a:solidFill>
                <a:latin typeface="Barlow"/>
              </a:rPr>
              <a:t>After JENNY graduates which track could she change to?</a:t>
            </a:r>
          </a:p>
          <a:p>
            <a:pPr>
              <a:lnSpc>
                <a:spcPts val="3000"/>
              </a:lnSpc>
            </a:pPr>
            <a:endParaRPr lang="en-US" sz="2000">
              <a:latin typeface="Barlow"/>
            </a:endParaRPr>
          </a:p>
          <a:p>
            <a:pPr>
              <a:lnSpc>
                <a:spcPts val="3000"/>
              </a:lnSpc>
            </a:pPr>
            <a:r>
              <a:rPr lang="en-US" sz="2000">
                <a:latin typeface="Barlow Light"/>
              </a:rPr>
              <a:t>Post-secondary Ready</a:t>
            </a:r>
            <a:endParaRPr lang="en-US">
              <a:latin typeface="Barlow Light"/>
            </a:endParaRPr>
          </a:p>
          <a:p>
            <a:pPr>
              <a:lnSpc>
                <a:spcPts val="3000"/>
              </a:lnSpc>
            </a:pPr>
            <a:r>
              <a:rPr lang="en-US" sz="2000">
                <a:latin typeface="Barlow Light"/>
              </a:rPr>
              <a:t>Job Search</a:t>
            </a:r>
          </a:p>
          <a:p>
            <a:pPr>
              <a:lnSpc>
                <a:spcPts val="3000"/>
              </a:lnSpc>
            </a:pPr>
            <a:r>
              <a:rPr lang="en-US" sz="2000">
                <a:latin typeface="Barlow Light"/>
              </a:rPr>
              <a:t>Career Exploration</a:t>
            </a:r>
          </a:p>
          <a:p>
            <a:pPr>
              <a:lnSpc>
                <a:spcPts val="3000"/>
              </a:lnSpc>
            </a:pPr>
            <a:r>
              <a:rPr lang="en-US" sz="2000" err="1">
                <a:latin typeface="Barlow Light"/>
              </a:rPr>
              <a:t>SkillUp</a:t>
            </a:r>
            <a:endParaRPr lang="en-US" sz="2000">
              <a:latin typeface="Barlow Light"/>
            </a:endParaRPr>
          </a:p>
        </p:txBody>
      </p:sp>
      <p:sp>
        <p:nvSpPr>
          <p:cNvPr id="6" name="AutoShape 6"/>
          <p:cNvSpPr/>
          <p:nvPr/>
        </p:nvSpPr>
        <p:spPr>
          <a:xfrm rot="5400000">
            <a:off x="7790051" y="3533019"/>
            <a:ext cx="7397695" cy="22749"/>
          </a:xfrm>
          <a:prstGeom prst="rect">
            <a:avLst/>
          </a:prstGeom>
          <a:solidFill>
            <a:srgbClr val="D9D8D6">
              <a:alpha val="38823"/>
            </a:srgbClr>
          </a:solidFill>
        </p:spPr>
      </p:sp>
      <p:sp>
        <p:nvSpPr>
          <p:cNvPr id="8" name="TextBox 8"/>
          <p:cNvSpPr txBox="1"/>
          <p:nvPr/>
        </p:nvSpPr>
        <p:spPr>
          <a:xfrm rot="16200000">
            <a:off x="9971569" y="2446610"/>
            <a:ext cx="3730039" cy="230832"/>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 FEATURES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56AAE237-D82A-4868-8BB4-83C20D3D8F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992" y="556198"/>
            <a:ext cx="5340888" cy="7480293"/>
          </a:xfrm>
          <a:prstGeom prst="rect">
            <a:avLst/>
          </a:prstGeom>
        </p:spPr>
      </p:pic>
      <p:pic>
        <p:nvPicPr>
          <p:cNvPr id="7" name="Picture 8" descr="A picture containing wall, person, indoor&#10;&#10;Description automatically generated">
            <a:extLst>
              <a:ext uri="{FF2B5EF4-FFF2-40B4-BE49-F238E27FC236}">
                <a16:creationId xmlns:a16="http://schemas.microsoft.com/office/drawing/2014/main" id="{7478F0C6-3B81-442B-8FE1-CCCD82223DFF}"/>
              </a:ext>
            </a:extLst>
          </p:cNvPr>
          <p:cNvPicPr>
            <a:picLocks noChangeAspect="1"/>
          </p:cNvPicPr>
          <p:nvPr/>
        </p:nvPicPr>
        <p:blipFill>
          <a:blip r:embed="rId5"/>
          <a:stretch>
            <a:fillRect/>
          </a:stretch>
        </p:blipFill>
        <p:spPr>
          <a:xfrm>
            <a:off x="4510846" y="2900938"/>
            <a:ext cx="2602449" cy="3478020"/>
          </a:xfrm>
          <a:prstGeom prst="rect">
            <a:avLst/>
          </a:prstGeom>
        </p:spPr>
      </p:pic>
    </p:spTree>
    <p:extLst>
      <p:ext uri="{BB962C8B-B14F-4D97-AF65-F5344CB8AC3E}">
        <p14:creationId xmlns:p14="http://schemas.microsoft.com/office/powerpoint/2010/main" val="671879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a:extLst>
              <a:ext uri="{FF2B5EF4-FFF2-40B4-BE49-F238E27FC236}">
                <a16:creationId xmlns:a16="http://schemas.microsoft.com/office/drawing/2014/main" id="{D61DDEFA-B71C-4D76-ADAF-136A0C8A2E3B}"/>
              </a:ext>
            </a:extLst>
          </p:cNvPr>
          <p:cNvPicPr>
            <a:picLocks noChangeAspect="1"/>
          </p:cNvPicPr>
          <p:nvPr/>
        </p:nvPicPr>
        <p:blipFill>
          <a:blip r:embed="rId3"/>
          <a:stretch>
            <a:fillRect/>
          </a:stretch>
        </p:blipFill>
        <p:spPr>
          <a:xfrm>
            <a:off x="7456923" y="3148949"/>
            <a:ext cx="4825352" cy="4122574"/>
          </a:xfrm>
          <a:prstGeom prst="rect">
            <a:avLst/>
          </a:prstGeom>
        </p:spPr>
      </p:pic>
      <p:sp>
        <p:nvSpPr>
          <p:cNvPr id="12" name="AutoShape 3">
            <a:extLst>
              <a:ext uri="{FF2B5EF4-FFF2-40B4-BE49-F238E27FC236}">
                <a16:creationId xmlns:a16="http://schemas.microsoft.com/office/drawing/2014/main" id="{7A474A8E-6321-BC44-94E7-70B52150D416}"/>
              </a:ext>
            </a:extLst>
          </p:cNvPr>
          <p:cNvSpPr/>
          <p:nvPr/>
        </p:nvSpPr>
        <p:spPr>
          <a:xfrm rot="16200000">
            <a:off x="4993292" y="-4996240"/>
            <a:ext cx="1487993" cy="11480470"/>
          </a:xfrm>
          <a:prstGeom prst="rect">
            <a:avLst/>
          </a:prstGeom>
          <a:solidFill>
            <a:srgbClr val="D9D8D6">
              <a:alpha val="29803"/>
            </a:srgbClr>
          </a:solidFill>
        </p:spPr>
      </p:sp>
      <p:sp>
        <p:nvSpPr>
          <p:cNvPr id="13" name="AutoShape 5">
            <a:extLst>
              <a:ext uri="{FF2B5EF4-FFF2-40B4-BE49-F238E27FC236}">
                <a16:creationId xmlns:a16="http://schemas.microsoft.com/office/drawing/2014/main" id="{C38BF757-80C0-DA4A-8EF5-EE0CE90965BE}"/>
              </a:ext>
            </a:extLst>
          </p:cNvPr>
          <p:cNvSpPr/>
          <p:nvPr/>
        </p:nvSpPr>
        <p:spPr>
          <a:xfrm>
            <a:off x="1" y="743996"/>
            <a:ext cx="1072029" cy="22749"/>
          </a:xfrm>
          <a:prstGeom prst="rect">
            <a:avLst/>
          </a:prstGeom>
          <a:solidFill>
            <a:srgbClr val="DB1E36"/>
          </a:solidFill>
        </p:spPr>
      </p:sp>
      <p:sp>
        <p:nvSpPr>
          <p:cNvPr id="2" name="TextBox 2"/>
          <p:cNvSpPr txBox="1"/>
          <p:nvPr/>
        </p:nvSpPr>
        <p:spPr>
          <a:xfrm>
            <a:off x="1562262" y="481690"/>
            <a:ext cx="5501854" cy="525144"/>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KEEP GOING!</a:t>
            </a:r>
          </a:p>
        </p:txBody>
      </p:sp>
      <p:sp>
        <p:nvSpPr>
          <p:cNvPr id="3" name="TextBox 3"/>
          <p:cNvSpPr txBox="1"/>
          <p:nvPr/>
        </p:nvSpPr>
        <p:spPr>
          <a:xfrm>
            <a:off x="1482565" y="1648986"/>
            <a:ext cx="4835344" cy="2648161"/>
          </a:xfrm>
          <a:prstGeom prst="rect">
            <a:avLst/>
          </a:prstGeom>
        </p:spPr>
        <p:txBody>
          <a:bodyPr wrap="square" lIns="0" tIns="0" rIns="0" bIns="0" rtlCol="0" anchor="t">
            <a:spAutoFit/>
          </a:bodyPr>
          <a:lstStyle/>
          <a:p>
            <a:pPr>
              <a:lnSpc>
                <a:spcPts val="3000"/>
              </a:lnSpc>
            </a:pPr>
            <a:r>
              <a:rPr lang="en-US" sz="2000" b="1">
                <a:solidFill>
                  <a:srgbClr val="4D4A46"/>
                </a:solidFill>
                <a:latin typeface="Barlow"/>
              </a:rPr>
              <a:t>After JENNY graduates which track could she change to?</a:t>
            </a:r>
          </a:p>
          <a:p>
            <a:pPr>
              <a:lnSpc>
                <a:spcPts val="3000"/>
              </a:lnSpc>
            </a:pPr>
            <a:endParaRPr lang="en-US" sz="2000">
              <a:latin typeface="Barlow"/>
            </a:endParaRPr>
          </a:p>
          <a:p>
            <a:pPr>
              <a:lnSpc>
                <a:spcPts val="3000"/>
              </a:lnSpc>
            </a:pPr>
            <a:r>
              <a:rPr lang="en-US" sz="2000">
                <a:latin typeface="Barlow Light"/>
              </a:rPr>
              <a:t>Post-secondary Ready</a:t>
            </a:r>
            <a:endParaRPr lang="en-US">
              <a:latin typeface="Barlow Light"/>
            </a:endParaRPr>
          </a:p>
          <a:p>
            <a:pPr>
              <a:lnSpc>
                <a:spcPts val="3000"/>
              </a:lnSpc>
            </a:pPr>
            <a:r>
              <a:rPr lang="en-US" sz="2000">
                <a:latin typeface="Barlow Light"/>
              </a:rPr>
              <a:t>Job Search</a:t>
            </a:r>
          </a:p>
          <a:p>
            <a:pPr>
              <a:lnSpc>
                <a:spcPts val="3000"/>
              </a:lnSpc>
            </a:pPr>
            <a:r>
              <a:rPr lang="en-US" sz="2000">
                <a:latin typeface="Barlow Light"/>
              </a:rPr>
              <a:t>Career Exploration</a:t>
            </a:r>
          </a:p>
          <a:p>
            <a:pPr>
              <a:lnSpc>
                <a:spcPts val="3000"/>
              </a:lnSpc>
            </a:pPr>
            <a:r>
              <a:rPr lang="en-US" sz="2000" err="1">
                <a:latin typeface="Barlow Light"/>
              </a:rPr>
              <a:t>SkillUp</a:t>
            </a:r>
            <a:endParaRPr lang="en-US" sz="2000">
              <a:latin typeface="Barlow Light"/>
            </a:endParaRPr>
          </a:p>
        </p:txBody>
      </p:sp>
      <p:sp>
        <p:nvSpPr>
          <p:cNvPr id="6" name="AutoShape 6"/>
          <p:cNvSpPr/>
          <p:nvPr/>
        </p:nvSpPr>
        <p:spPr>
          <a:xfrm rot="5400000">
            <a:off x="7790051" y="3533019"/>
            <a:ext cx="7397695" cy="22749"/>
          </a:xfrm>
          <a:prstGeom prst="rect">
            <a:avLst/>
          </a:prstGeom>
          <a:solidFill>
            <a:srgbClr val="D9D8D6">
              <a:alpha val="38823"/>
            </a:srgbClr>
          </a:solidFill>
        </p:spPr>
      </p:sp>
      <p:sp>
        <p:nvSpPr>
          <p:cNvPr id="8" name="TextBox 8"/>
          <p:cNvSpPr txBox="1"/>
          <p:nvPr/>
        </p:nvSpPr>
        <p:spPr>
          <a:xfrm rot="16200000">
            <a:off x="9971569" y="2446610"/>
            <a:ext cx="3730039" cy="230832"/>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 FEATURES</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56AAE237-D82A-4868-8BB4-83C20D3D8F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992" y="556198"/>
            <a:ext cx="5340888" cy="7480293"/>
          </a:xfrm>
          <a:prstGeom prst="rect">
            <a:avLst/>
          </a:prstGeom>
        </p:spPr>
      </p:pic>
      <p:pic>
        <p:nvPicPr>
          <p:cNvPr id="7" name="Picture 8" descr="A picture containing wall, person, indoor&#10;&#10;Description automatically generated">
            <a:extLst>
              <a:ext uri="{FF2B5EF4-FFF2-40B4-BE49-F238E27FC236}">
                <a16:creationId xmlns:a16="http://schemas.microsoft.com/office/drawing/2014/main" id="{7478F0C6-3B81-442B-8FE1-CCCD82223DFF}"/>
              </a:ext>
            </a:extLst>
          </p:cNvPr>
          <p:cNvPicPr>
            <a:picLocks noChangeAspect="1"/>
          </p:cNvPicPr>
          <p:nvPr/>
        </p:nvPicPr>
        <p:blipFill>
          <a:blip r:embed="rId5"/>
          <a:stretch>
            <a:fillRect/>
          </a:stretch>
        </p:blipFill>
        <p:spPr>
          <a:xfrm>
            <a:off x="4510846" y="2900938"/>
            <a:ext cx="2602449" cy="3478020"/>
          </a:xfrm>
          <a:prstGeom prst="rect">
            <a:avLst/>
          </a:prstGeom>
        </p:spPr>
      </p:pic>
      <p:sp>
        <p:nvSpPr>
          <p:cNvPr id="4" name="Oval 3">
            <a:extLst>
              <a:ext uri="{FF2B5EF4-FFF2-40B4-BE49-F238E27FC236}">
                <a16:creationId xmlns:a16="http://schemas.microsoft.com/office/drawing/2014/main" id="{10A35ED4-0D63-4563-9230-DA4EEDC994C8}"/>
              </a:ext>
            </a:extLst>
          </p:cNvPr>
          <p:cNvSpPr/>
          <p:nvPr/>
        </p:nvSpPr>
        <p:spPr>
          <a:xfrm>
            <a:off x="1170281" y="3200546"/>
            <a:ext cx="1881481" cy="338667"/>
          </a:xfrm>
          <a:prstGeom prst="ellipse">
            <a:avLst/>
          </a:prstGeom>
          <a:noFill/>
          <a:ln>
            <a:solidFill>
              <a:srgbClr val="DB1E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456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46A77B0-3443-403E-8D7D-88692495825B}"/>
              </a:ext>
            </a:extLst>
          </p:cNvPr>
          <p:cNvPicPr>
            <a:picLocks noChangeAspect="1"/>
          </p:cNvPicPr>
          <p:nvPr/>
        </p:nvPicPr>
        <p:blipFill>
          <a:blip r:embed="rId3"/>
          <a:stretch>
            <a:fillRect/>
          </a:stretch>
        </p:blipFill>
        <p:spPr>
          <a:xfrm rot="300000">
            <a:off x="8782878" y="4086608"/>
            <a:ext cx="3546613" cy="3033154"/>
          </a:xfrm>
          <a:prstGeom prst="rect">
            <a:avLst/>
          </a:prstGeom>
        </p:spPr>
      </p:pic>
      <p:sp>
        <p:nvSpPr>
          <p:cNvPr id="4" name="AutoShape 3">
            <a:extLst>
              <a:ext uri="{FF2B5EF4-FFF2-40B4-BE49-F238E27FC236}">
                <a16:creationId xmlns:a16="http://schemas.microsoft.com/office/drawing/2014/main" id="{40E1CB0D-3E2D-43AE-B43C-43B25D190B67}"/>
              </a:ext>
            </a:extLst>
          </p:cNvPr>
          <p:cNvSpPr/>
          <p:nvPr/>
        </p:nvSpPr>
        <p:spPr>
          <a:xfrm rot="16200000">
            <a:off x="5370161" y="-5382633"/>
            <a:ext cx="1447160" cy="12180320"/>
          </a:xfrm>
          <a:prstGeom prst="rect">
            <a:avLst/>
          </a:prstGeom>
          <a:solidFill>
            <a:srgbClr val="D9D8D6">
              <a:alpha val="29803"/>
            </a:srgbClr>
          </a:solidFill>
        </p:spPr>
      </p:sp>
      <p:sp>
        <p:nvSpPr>
          <p:cNvPr id="2" name="Title 1">
            <a:extLst>
              <a:ext uri="{FF2B5EF4-FFF2-40B4-BE49-F238E27FC236}">
                <a16:creationId xmlns:a16="http://schemas.microsoft.com/office/drawing/2014/main" id="{B5AC88BE-F145-4B36-9993-545BB55255D3}"/>
              </a:ext>
            </a:extLst>
          </p:cNvPr>
          <p:cNvSpPr>
            <a:spLocks noGrp="1"/>
          </p:cNvSpPr>
          <p:nvPr>
            <p:ph type="title"/>
          </p:nvPr>
        </p:nvSpPr>
        <p:spPr>
          <a:xfrm>
            <a:off x="1371146" y="263450"/>
            <a:ext cx="10515600" cy="1325563"/>
          </a:xfrm>
        </p:spPr>
        <p:txBody>
          <a:bodyPr>
            <a:normAutofit/>
          </a:bodyPr>
          <a:lstStyle/>
          <a:p>
            <a:r>
              <a:rPr lang="en-US" sz="3600" b="1">
                <a:solidFill>
                  <a:srgbClr val="DB1E36"/>
                </a:solidFill>
                <a:latin typeface="Barlow"/>
                <a:ea typeface="+mj-lt"/>
                <a:cs typeface="+mj-lt"/>
              </a:rPr>
              <a:t>HAVE YOU DOWNLOADED</a:t>
            </a:r>
            <a:br>
              <a:rPr lang="en-US" sz="3600" b="1">
                <a:solidFill>
                  <a:srgbClr val="DB1E36"/>
                </a:solidFill>
                <a:latin typeface="Barlow"/>
                <a:ea typeface="+mj-lt"/>
                <a:cs typeface="+mj-lt"/>
              </a:rPr>
            </a:br>
            <a:r>
              <a:rPr lang="en-US" sz="3600" b="1">
                <a:solidFill>
                  <a:srgbClr val="DB1E36"/>
                </a:solidFill>
                <a:latin typeface="Barlow"/>
                <a:ea typeface="+mj-lt"/>
                <a:cs typeface="+mj-lt"/>
              </a:rPr>
              <a:t>THE KEYS TO SUCCESS APP?</a:t>
            </a:r>
          </a:p>
        </p:txBody>
      </p:sp>
      <p:sp>
        <p:nvSpPr>
          <p:cNvPr id="3" name="Content Placeholder 2">
            <a:extLst>
              <a:ext uri="{FF2B5EF4-FFF2-40B4-BE49-F238E27FC236}">
                <a16:creationId xmlns:a16="http://schemas.microsoft.com/office/drawing/2014/main" id="{69D32E55-2D93-4A9E-A2FB-BD5280B25750}"/>
              </a:ext>
            </a:extLst>
          </p:cNvPr>
          <p:cNvSpPr>
            <a:spLocks noGrp="1"/>
          </p:cNvSpPr>
          <p:nvPr>
            <p:ph idx="1"/>
          </p:nvPr>
        </p:nvSpPr>
        <p:spPr>
          <a:xfrm>
            <a:off x="704711" y="1714384"/>
            <a:ext cx="6077090" cy="4351338"/>
          </a:xfrm>
        </p:spPr>
        <p:txBody>
          <a:bodyPr vert="horz" lIns="91440" tIns="45720" rIns="91440" bIns="45720" rtlCol="0" anchor="t">
            <a:normAutofit lnSpcReduction="10000"/>
          </a:bodyPr>
          <a:lstStyle/>
          <a:p>
            <a:pPr marL="0" indent="0">
              <a:buNone/>
            </a:pPr>
            <a:r>
              <a:rPr lang="en-US" sz="2000" b="1">
                <a:solidFill>
                  <a:srgbClr val="DB1E36"/>
                </a:solidFill>
                <a:latin typeface="Barlow Light"/>
                <a:ea typeface="+mn-lt"/>
                <a:cs typeface="+mn-lt"/>
              </a:rPr>
              <a:t>User Features </a:t>
            </a:r>
            <a:endParaRPr lang="en-US" sz="2000" b="1">
              <a:solidFill>
                <a:srgbClr val="DB1E36"/>
              </a:solidFill>
              <a:latin typeface="Barlow"/>
              <a:ea typeface="+mn-lt"/>
              <a:cs typeface="+mn-lt"/>
            </a:endParaRPr>
          </a:p>
          <a:p>
            <a:pPr lvl="2"/>
            <a:r>
              <a:rPr lang="en-US" err="1">
                <a:latin typeface="Barlow Light"/>
                <a:ea typeface="+mn-lt"/>
                <a:cs typeface="+mn-lt"/>
              </a:rPr>
              <a:t>CareerExplorer</a:t>
            </a:r>
            <a:r>
              <a:rPr lang="en-US">
                <a:latin typeface="Barlow Light"/>
                <a:ea typeface="+mn-lt"/>
                <a:cs typeface="+mn-lt"/>
              </a:rPr>
              <a:t> by </a:t>
            </a:r>
            <a:r>
              <a:rPr lang="en-US" err="1">
                <a:latin typeface="Barlow Light"/>
                <a:ea typeface="+mn-lt"/>
                <a:cs typeface="+mn-lt"/>
              </a:rPr>
              <a:t>Sokanu</a:t>
            </a:r>
            <a:endParaRPr lang="en-US">
              <a:latin typeface="Barlow Light"/>
              <a:ea typeface="+mn-lt"/>
              <a:cs typeface="+mn-lt"/>
            </a:endParaRPr>
          </a:p>
          <a:p>
            <a:pPr lvl="2"/>
            <a:r>
              <a:rPr lang="en-US">
                <a:latin typeface="Barlow Light"/>
                <a:ea typeface="+mn-lt"/>
                <a:cs typeface="+mn-lt"/>
              </a:rPr>
              <a:t>Scholarship Database</a:t>
            </a:r>
          </a:p>
          <a:p>
            <a:pPr lvl="2"/>
            <a:r>
              <a:rPr lang="en-US">
                <a:latin typeface="Barlow Light"/>
                <a:ea typeface="+mn-lt"/>
                <a:cs typeface="+mn-lt"/>
              </a:rPr>
              <a:t>Workforce Database (Internships/Opportunities)</a:t>
            </a:r>
          </a:p>
          <a:p>
            <a:pPr lvl="2"/>
            <a:r>
              <a:rPr lang="en-US">
                <a:latin typeface="Barlow Light"/>
                <a:ea typeface="+mn-lt"/>
                <a:cs typeface="+mn-lt"/>
              </a:rPr>
              <a:t>Skill Trainings</a:t>
            </a:r>
          </a:p>
          <a:p>
            <a:pPr lvl="2"/>
            <a:r>
              <a:rPr lang="en-US">
                <a:latin typeface="Barlow Light"/>
                <a:ea typeface="+mn-lt"/>
                <a:cs typeface="+mn-lt"/>
              </a:rPr>
              <a:t>DWS Job Board</a:t>
            </a:r>
          </a:p>
          <a:p>
            <a:pPr lvl="2"/>
            <a:r>
              <a:rPr lang="en-US">
                <a:latin typeface="Barlow Light"/>
                <a:ea typeface="+mn-lt"/>
                <a:cs typeface="+mn-lt"/>
              </a:rPr>
              <a:t>Career Center</a:t>
            </a:r>
          </a:p>
          <a:p>
            <a:pPr lvl="2"/>
            <a:r>
              <a:rPr lang="en-US">
                <a:latin typeface="Barlow Light"/>
                <a:ea typeface="+mn-lt"/>
                <a:cs typeface="+mn-lt"/>
              </a:rPr>
              <a:t>Tools &amp; Resources</a:t>
            </a:r>
          </a:p>
          <a:p>
            <a:pPr lvl="2"/>
            <a:r>
              <a:rPr lang="en-US">
                <a:latin typeface="Barlow Light"/>
                <a:ea typeface="+mn-lt"/>
                <a:cs typeface="+mn-lt"/>
              </a:rPr>
              <a:t>Personalized Notifications</a:t>
            </a:r>
          </a:p>
          <a:p>
            <a:pPr lvl="2"/>
            <a:r>
              <a:rPr lang="en-US">
                <a:latin typeface="Barlow Light"/>
                <a:ea typeface="+mn-lt"/>
                <a:cs typeface="+mn-lt"/>
              </a:rPr>
              <a:t>Users can favorite opportunities </a:t>
            </a:r>
          </a:p>
          <a:p>
            <a:pPr marL="914400" lvl="2" indent="0">
              <a:buNone/>
            </a:pPr>
            <a:r>
              <a:rPr lang="en-US">
                <a:latin typeface="Barlow Light"/>
                <a:ea typeface="+mn-lt"/>
                <a:cs typeface="+mn-lt"/>
              </a:rPr>
              <a:t>     to visit later</a:t>
            </a:r>
            <a:endParaRPr lang="en-US">
              <a:latin typeface="Barlow Light"/>
              <a:ea typeface="+mn-lt"/>
              <a:cs typeface="Calibri"/>
            </a:endParaRPr>
          </a:p>
          <a:p>
            <a:pPr marL="914400" lvl="2" indent="0">
              <a:buNone/>
            </a:pPr>
            <a:endParaRPr lang="en-US">
              <a:latin typeface="Barlow Light"/>
              <a:ea typeface="+mn-lt"/>
              <a:cs typeface="Calibri"/>
            </a:endParaRPr>
          </a:p>
          <a:p>
            <a:pPr marL="914400" lvl="2" indent="0">
              <a:buNone/>
            </a:pPr>
            <a:r>
              <a:rPr lang="en-US" sz="1600">
                <a:latin typeface="Barlow Light"/>
                <a:ea typeface="+mn-lt"/>
                <a:cs typeface="Calibri"/>
              </a:rPr>
              <a:t>* Full desktop version available</a:t>
            </a:r>
          </a:p>
        </p:txBody>
      </p:sp>
      <p:sp>
        <p:nvSpPr>
          <p:cNvPr id="5" name="AutoShape 5">
            <a:extLst>
              <a:ext uri="{FF2B5EF4-FFF2-40B4-BE49-F238E27FC236}">
                <a16:creationId xmlns:a16="http://schemas.microsoft.com/office/drawing/2014/main" id="{BFF00C53-8FEC-4B76-A0EC-792F259FDDF7}"/>
              </a:ext>
            </a:extLst>
          </p:cNvPr>
          <p:cNvSpPr/>
          <p:nvPr/>
        </p:nvSpPr>
        <p:spPr>
          <a:xfrm>
            <a:off x="-48443" y="842044"/>
            <a:ext cx="1072029" cy="22749"/>
          </a:xfrm>
          <a:prstGeom prst="rect">
            <a:avLst/>
          </a:prstGeom>
          <a:solidFill>
            <a:srgbClr val="DB1E36"/>
          </a:solidFill>
        </p:spPr>
      </p:sp>
      <p:pic>
        <p:nvPicPr>
          <p:cNvPr id="13" name="Picture 12" descr="Graphical user interface, application, Teams&#10;&#10;Description automatically generated">
            <a:extLst>
              <a:ext uri="{FF2B5EF4-FFF2-40B4-BE49-F238E27FC236}">
                <a16:creationId xmlns:a16="http://schemas.microsoft.com/office/drawing/2014/main" id="{045B1FC2-7EE2-AF47-81DB-E9A4EE83FF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412"/>
          <a:stretch/>
        </p:blipFill>
        <p:spPr>
          <a:xfrm>
            <a:off x="7005120" y="2444465"/>
            <a:ext cx="2408193" cy="4150085"/>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40DF35E3-0132-F540-8753-F5DE072FDC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5120" y="842044"/>
            <a:ext cx="4513033" cy="6319594"/>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D036142C-7EA3-074D-A1B2-9FA2D21B8A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7990" y="707527"/>
            <a:ext cx="2887334" cy="5131814"/>
          </a:xfrm>
          <a:prstGeom prst="rect">
            <a:avLst/>
          </a:prstGeom>
        </p:spPr>
      </p:pic>
    </p:spTree>
    <p:extLst>
      <p:ext uri="{BB962C8B-B14F-4D97-AF65-F5344CB8AC3E}">
        <p14:creationId xmlns:p14="http://schemas.microsoft.com/office/powerpoint/2010/main" val="1859554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19EE565C-9CFD-4E83-BBE8-0D824C045608}"/>
              </a:ext>
            </a:extLst>
          </p:cNvPr>
          <p:cNvPicPr>
            <a:picLocks noChangeAspect="1"/>
          </p:cNvPicPr>
          <p:nvPr/>
        </p:nvPicPr>
        <p:blipFill>
          <a:blip r:embed="rId3"/>
          <a:stretch>
            <a:fillRect/>
          </a:stretch>
        </p:blipFill>
        <p:spPr>
          <a:xfrm rot="300000">
            <a:off x="8782878" y="4086608"/>
            <a:ext cx="3546613" cy="3033154"/>
          </a:xfrm>
          <a:prstGeom prst="rect">
            <a:avLst/>
          </a:prstGeom>
        </p:spPr>
      </p:pic>
      <p:sp>
        <p:nvSpPr>
          <p:cNvPr id="2" name="AutoShape 2"/>
          <p:cNvSpPr/>
          <p:nvPr/>
        </p:nvSpPr>
        <p:spPr>
          <a:xfrm rot="16200000">
            <a:off x="5223214" y="-5644639"/>
            <a:ext cx="1585316" cy="12447298"/>
          </a:xfrm>
          <a:prstGeom prst="rect">
            <a:avLst/>
          </a:prstGeom>
          <a:solidFill>
            <a:srgbClr val="D9D8D6">
              <a:alpha val="29803"/>
            </a:srgbClr>
          </a:solidFill>
        </p:spPr>
      </p:sp>
      <p:sp>
        <p:nvSpPr>
          <p:cNvPr id="5" name="AutoShape 5"/>
          <p:cNvSpPr/>
          <p:nvPr/>
        </p:nvSpPr>
        <p:spPr>
          <a:xfrm>
            <a:off x="-186795" y="823403"/>
            <a:ext cx="1072029" cy="22749"/>
          </a:xfrm>
          <a:prstGeom prst="rect">
            <a:avLst/>
          </a:prstGeom>
          <a:solidFill>
            <a:srgbClr val="DB1E36"/>
          </a:solidFill>
        </p:spPr>
      </p:sp>
      <p:sp>
        <p:nvSpPr>
          <p:cNvPr id="7" name="TextBox 7"/>
          <p:cNvSpPr txBox="1"/>
          <p:nvPr/>
        </p:nvSpPr>
        <p:spPr>
          <a:xfrm>
            <a:off x="1557263" y="542944"/>
            <a:ext cx="7056934" cy="555537"/>
          </a:xfrm>
          <a:prstGeom prst="rect">
            <a:avLst/>
          </a:prstGeom>
        </p:spPr>
        <p:txBody>
          <a:bodyPr wrap="square" lIns="0" tIns="0" rIns="0" bIns="0" rtlCol="0" anchor="t">
            <a:spAutoFit/>
          </a:bodyPr>
          <a:lstStyle/>
          <a:p>
            <a:pPr>
              <a:lnSpc>
                <a:spcPts val="4480"/>
              </a:lnSpc>
            </a:pPr>
            <a:r>
              <a:rPr lang="en-US" sz="3600" b="1" spc="373">
                <a:solidFill>
                  <a:srgbClr val="DB1E36"/>
                </a:solidFill>
                <a:latin typeface="Barlow"/>
              </a:rPr>
              <a:t>HOW IT WORKS</a:t>
            </a:r>
            <a:endParaRPr lang="en-US" sz="3600" b="1">
              <a:latin typeface="Barlow"/>
              <a:cs typeface="Calibri"/>
            </a:endParaRPr>
          </a:p>
        </p:txBody>
      </p:sp>
      <p:sp>
        <p:nvSpPr>
          <p:cNvPr id="14" name="TextBox 3">
            <a:extLst>
              <a:ext uri="{FF2B5EF4-FFF2-40B4-BE49-F238E27FC236}">
                <a16:creationId xmlns:a16="http://schemas.microsoft.com/office/drawing/2014/main" id="{073DA714-1003-1B4C-9E72-DDC275653CC0}"/>
              </a:ext>
            </a:extLst>
          </p:cNvPr>
          <p:cNvSpPr txBox="1"/>
          <p:nvPr/>
        </p:nvSpPr>
        <p:spPr>
          <a:xfrm>
            <a:off x="1472816" y="1668358"/>
            <a:ext cx="3848211" cy="3676904"/>
          </a:xfrm>
          <a:prstGeom prst="rect">
            <a:avLst/>
          </a:prstGeom>
        </p:spPr>
        <p:txBody>
          <a:bodyPr wrap="square" lIns="0" tIns="0" rIns="0" bIns="0" rtlCol="0" anchor="t">
            <a:spAutoFit/>
          </a:bodyPr>
          <a:lstStyle/>
          <a:p>
            <a:pPr>
              <a:lnSpc>
                <a:spcPct val="107000"/>
              </a:lnSpc>
              <a:spcAft>
                <a:spcPts val="800"/>
              </a:spcAft>
            </a:pPr>
            <a:r>
              <a:rPr lang="en-US" sz="2000">
                <a:effectLst/>
                <a:latin typeface="Barlow"/>
                <a:ea typeface="Calibri" panose="020F0502020204030204" pitchFamily="34" charset="0"/>
                <a:cs typeface="Times New Roman"/>
              </a:rPr>
              <a:t>Download the </a:t>
            </a:r>
            <a:r>
              <a:rPr lang="en-US" sz="2000" b="1">
                <a:effectLst/>
                <a:latin typeface="Barlow"/>
                <a:ea typeface="Calibri" panose="020F0502020204030204" pitchFamily="34" charset="0"/>
                <a:cs typeface="Times New Roman"/>
              </a:rPr>
              <a:t>Keys to Success Utah</a:t>
            </a:r>
            <a:r>
              <a:rPr lang="en-US" sz="2000">
                <a:effectLst/>
                <a:latin typeface="Barlow"/>
                <a:ea typeface="Calibri" panose="020F0502020204030204" pitchFamily="34" charset="0"/>
                <a:cs typeface="Times New Roman"/>
              </a:rPr>
              <a:t> app! Full desktop version available at</a:t>
            </a:r>
            <a:r>
              <a:rPr lang="en-US" sz="2000">
                <a:latin typeface="Barlow"/>
                <a:ea typeface="Calibri" panose="020F0502020204030204" pitchFamily="34" charset="0"/>
                <a:cs typeface="Times New Roman"/>
              </a:rPr>
              <a:t>:</a:t>
            </a:r>
            <a:endParaRPr lang="en-US" sz="2000">
              <a:latin typeface="Barlow"/>
              <a:ea typeface="Calibri" panose="020F0502020204030204" pitchFamily="34" charset="0"/>
              <a:cs typeface="Times New Roman" panose="02020603050405020304" pitchFamily="18" charset="0"/>
            </a:endParaRPr>
          </a:p>
          <a:p>
            <a:pPr>
              <a:lnSpc>
                <a:spcPct val="107000"/>
              </a:lnSpc>
              <a:spcAft>
                <a:spcPts val="800"/>
              </a:spcAft>
            </a:pPr>
            <a:r>
              <a:rPr lang="en-US" sz="2000" u="sng">
                <a:effectLst/>
                <a:latin typeface="Barlow"/>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WWW.KTSUTAH.ORG</a:t>
            </a:r>
            <a:r>
              <a:rPr lang="en-US" sz="2000" u="sng">
                <a:latin typeface="Barlow"/>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/ENDEAVOR</a:t>
            </a:r>
            <a:endParaRPr lang="en-US" sz="2000">
              <a:effectLst/>
              <a:latin typeface="Barlow"/>
              <a:ea typeface="Calibri" panose="020F0502020204030204" pitchFamily="34" charset="0"/>
              <a:cs typeface="Times New Roman" panose="02020603050405020304" pitchFamily="18" charset="0"/>
            </a:endParaRPr>
          </a:p>
          <a:p>
            <a:r>
              <a:rPr lang="en-US" sz="2000">
                <a:effectLst/>
                <a:latin typeface="Barlow"/>
                <a:ea typeface="Calibri" panose="020F0502020204030204" pitchFamily="34" charset="0"/>
                <a:cs typeface="Times New Roman"/>
              </a:rPr>
              <a:t>You will create an account and fill out your information!</a:t>
            </a:r>
            <a:r>
              <a:rPr lang="en-US" sz="2000">
                <a:latin typeface="Barlow"/>
                <a:ea typeface="Calibri" panose="020F0502020204030204" pitchFamily="34" charset="0"/>
                <a:cs typeface="Times New Roman"/>
              </a:rPr>
              <a:t> </a:t>
            </a:r>
          </a:p>
          <a:p>
            <a:endParaRPr lang="en-US" sz="2000" spc="21">
              <a:latin typeface="Barlow"/>
              <a:ea typeface="+mn-lt"/>
              <a:cs typeface="Times New Roman"/>
            </a:endParaRPr>
          </a:p>
          <a:p>
            <a:r>
              <a:rPr lang="en-US" sz="2000" spc="21">
                <a:latin typeface="Barlow"/>
                <a:ea typeface="+mn-lt"/>
                <a:cs typeface="Times New Roman"/>
              </a:rPr>
              <a:t>For “Institution” you can select the school you are attending, if you aren’t in school you can choose “No School”.</a:t>
            </a:r>
            <a:endParaRPr lang="en-US" sz="2000" spc="21">
              <a:latin typeface="Barlow"/>
              <a:ea typeface="+mn-lt"/>
              <a:cs typeface="+mn-lt"/>
            </a:endParaRPr>
          </a:p>
        </p:txBody>
      </p:sp>
      <p:pic>
        <p:nvPicPr>
          <p:cNvPr id="11" name="Picture 10" descr="Graphical user interface, application&#10;&#10;Description automatically generated">
            <a:extLst>
              <a:ext uri="{FF2B5EF4-FFF2-40B4-BE49-F238E27FC236}">
                <a16:creationId xmlns:a16="http://schemas.microsoft.com/office/drawing/2014/main" id="{080AA405-0195-EF40-BF2A-AEF9A46024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2771" y="1098481"/>
            <a:ext cx="3291426" cy="5850028"/>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179ADBC5-276A-CA4A-88A9-FA14CD7F48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4014" y="1098481"/>
            <a:ext cx="3291425" cy="5850026"/>
          </a:xfrm>
          <a:prstGeom prst="rect">
            <a:avLst/>
          </a:prstGeom>
        </p:spPr>
      </p:pic>
    </p:spTree>
    <p:extLst>
      <p:ext uri="{BB962C8B-B14F-4D97-AF65-F5344CB8AC3E}">
        <p14:creationId xmlns:p14="http://schemas.microsoft.com/office/powerpoint/2010/main" val="39871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rot="16200000">
            <a:off x="5195065" y="-5442263"/>
            <a:ext cx="1585316" cy="12408553"/>
          </a:xfrm>
          <a:prstGeom prst="rect">
            <a:avLst/>
          </a:prstGeom>
          <a:solidFill>
            <a:srgbClr val="D9D8D6">
              <a:alpha val="29803"/>
            </a:srgbClr>
          </a:solidFill>
        </p:spPr>
      </p:sp>
      <p:pic>
        <p:nvPicPr>
          <p:cNvPr id="8" name="Picture 7" descr="Graphical user interface&#10;&#10;Description automatically generated">
            <a:extLst>
              <a:ext uri="{FF2B5EF4-FFF2-40B4-BE49-F238E27FC236}">
                <a16:creationId xmlns:a16="http://schemas.microsoft.com/office/drawing/2014/main" id="{02B860B4-C694-FC4E-B0D5-93F592E07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6615" y="1819376"/>
            <a:ext cx="2139622" cy="4637449"/>
          </a:xfrm>
          <a:prstGeom prst="rect">
            <a:avLst/>
          </a:prstGeom>
        </p:spPr>
      </p:pic>
      <p:pic>
        <p:nvPicPr>
          <p:cNvPr id="12" name="Picture 11">
            <a:extLst>
              <a:ext uri="{FF2B5EF4-FFF2-40B4-BE49-F238E27FC236}">
                <a16:creationId xmlns:a16="http://schemas.microsoft.com/office/drawing/2014/main" id="{352A8081-1EF5-A64B-8D5B-48ADE9B93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1819" y="1703593"/>
            <a:ext cx="2455237" cy="4869015"/>
          </a:xfrm>
          <a:prstGeom prst="rect">
            <a:avLst/>
          </a:prstGeom>
        </p:spPr>
      </p:pic>
      <p:sp>
        <p:nvSpPr>
          <p:cNvPr id="10" name="TextBox 2">
            <a:extLst>
              <a:ext uri="{FF2B5EF4-FFF2-40B4-BE49-F238E27FC236}">
                <a16:creationId xmlns:a16="http://schemas.microsoft.com/office/drawing/2014/main" id="{BAB72429-73EC-F447-85A9-98025549A448}"/>
              </a:ext>
            </a:extLst>
          </p:cNvPr>
          <p:cNvSpPr txBox="1"/>
          <p:nvPr/>
        </p:nvSpPr>
        <p:spPr>
          <a:xfrm>
            <a:off x="1157769" y="1928582"/>
            <a:ext cx="5272917" cy="3354765"/>
          </a:xfrm>
          <a:prstGeom prst="rect">
            <a:avLst/>
          </a:prstGeom>
        </p:spPr>
        <p:txBody>
          <a:bodyPr wrap="square" lIns="0" tIns="0" rIns="0" bIns="0" rtlCol="0" anchor="t">
            <a:spAutoFit/>
          </a:bodyPr>
          <a:lstStyle/>
          <a:p>
            <a:pPr lvl="1" indent="0">
              <a:buNone/>
            </a:pPr>
            <a:r>
              <a:rPr lang="en-US" sz="2000">
                <a:latin typeface="Barlow Light"/>
                <a:ea typeface="+mn-lt"/>
                <a:cs typeface="+mn-lt"/>
              </a:rPr>
              <a:t>Users have access to Tools &amp; Resources in the Keys to Success app and website! </a:t>
            </a:r>
            <a:endParaRPr lang="en-US" sz="2000">
              <a:latin typeface="Barlow Light"/>
            </a:endParaRPr>
          </a:p>
          <a:p>
            <a:pPr marL="1428750" lvl="2" indent="-285750">
              <a:buFont typeface="Arial"/>
              <a:buChar char="•"/>
            </a:pPr>
            <a:r>
              <a:rPr lang="en-US" sz="2000">
                <a:latin typeface="Barlow Light"/>
                <a:ea typeface="+mn-lt"/>
                <a:cs typeface="+mn-lt"/>
              </a:rPr>
              <a:t>FAFSA Help</a:t>
            </a:r>
          </a:p>
          <a:p>
            <a:pPr marL="1428750" lvl="2" indent="-285750">
              <a:buFont typeface="Arial"/>
              <a:buChar char="•"/>
            </a:pPr>
            <a:r>
              <a:rPr lang="en-US" sz="2000">
                <a:latin typeface="Barlow Light"/>
                <a:ea typeface="+mn-lt"/>
                <a:cs typeface="+mn-lt"/>
              </a:rPr>
              <a:t>Khan Academy Test Prep</a:t>
            </a:r>
          </a:p>
          <a:p>
            <a:pPr marL="1428750" lvl="2" indent="-285750">
              <a:buFont typeface="Arial"/>
              <a:buChar char="•"/>
            </a:pPr>
            <a:r>
              <a:rPr lang="en-US" sz="2000">
                <a:latin typeface="Barlow Light"/>
                <a:ea typeface="+mn-lt"/>
                <a:cs typeface="+mn-lt"/>
              </a:rPr>
              <a:t>Launch My Career</a:t>
            </a:r>
          </a:p>
          <a:p>
            <a:pPr marL="1428750" lvl="2" indent="-285750">
              <a:buFont typeface="Arial"/>
              <a:buChar char="•"/>
            </a:pPr>
            <a:r>
              <a:rPr lang="en-US" sz="2000">
                <a:latin typeface="Barlow Light"/>
                <a:ea typeface="+mn-lt"/>
                <a:cs typeface="+mn-lt"/>
              </a:rPr>
              <a:t>College Planning Resources</a:t>
            </a:r>
          </a:p>
          <a:p>
            <a:pPr marL="1428750" lvl="2" indent="-285750">
              <a:buFont typeface="Arial"/>
              <a:buChar char="•"/>
            </a:pPr>
            <a:r>
              <a:rPr lang="en-US" sz="2000">
                <a:latin typeface="Barlow Light"/>
                <a:ea typeface="+mn-lt"/>
                <a:cs typeface="+mn-lt"/>
              </a:rPr>
              <a:t>Undocumented Student Resources</a:t>
            </a:r>
          </a:p>
          <a:p>
            <a:pPr marL="1428750" lvl="2" indent="-285750">
              <a:buFont typeface="Arial"/>
              <a:buChar char="•"/>
            </a:pPr>
            <a:r>
              <a:rPr lang="en-US" sz="2000">
                <a:latin typeface="Barlow Light"/>
                <a:ea typeface="+mn-lt"/>
                <a:cs typeface="+mn-lt"/>
              </a:rPr>
              <a:t>DWS Job Finder</a:t>
            </a:r>
          </a:p>
          <a:p>
            <a:pPr marL="1428750" lvl="2" indent="-285750">
              <a:buFont typeface="Arial"/>
              <a:buChar char="•"/>
            </a:pPr>
            <a:r>
              <a:rPr lang="en-US" sz="2000">
                <a:latin typeface="Barlow Light"/>
                <a:ea typeface="+mn-lt"/>
                <a:cs typeface="+mn-lt"/>
              </a:rPr>
              <a:t>Resume Builder</a:t>
            </a:r>
          </a:p>
          <a:p>
            <a:pPr marL="1428750" lvl="2" indent="-285750">
              <a:buFont typeface="Arial"/>
              <a:buChar char="•"/>
            </a:pPr>
            <a:r>
              <a:rPr lang="en-US" sz="2000" err="1">
                <a:latin typeface="Barlow Light"/>
                <a:ea typeface="+mn-lt"/>
                <a:cs typeface="+mn-lt"/>
              </a:rPr>
              <a:t>JustServe</a:t>
            </a:r>
            <a:endParaRPr lang="en-US" sz="2000">
              <a:latin typeface="Barlow Light"/>
              <a:ea typeface="+mn-lt"/>
              <a:cs typeface="+mn-lt"/>
            </a:endParaRPr>
          </a:p>
          <a:p>
            <a:endParaRPr lang="en-US" spc="21">
              <a:latin typeface="Barlow"/>
              <a:ea typeface="+mn-lt"/>
              <a:cs typeface="+mn-lt"/>
            </a:endParaRPr>
          </a:p>
        </p:txBody>
      </p:sp>
      <p:sp>
        <p:nvSpPr>
          <p:cNvPr id="3" name="TextBox 2">
            <a:extLst>
              <a:ext uri="{FF2B5EF4-FFF2-40B4-BE49-F238E27FC236}">
                <a16:creationId xmlns:a16="http://schemas.microsoft.com/office/drawing/2014/main" id="{6E33154D-8BC8-A143-9106-F80843FE6100}"/>
              </a:ext>
            </a:extLst>
          </p:cNvPr>
          <p:cNvSpPr txBox="1"/>
          <p:nvPr/>
        </p:nvSpPr>
        <p:spPr>
          <a:xfrm>
            <a:off x="1634879" y="5376870"/>
            <a:ext cx="4679784" cy="707886"/>
          </a:xfrm>
          <a:prstGeom prst="rect">
            <a:avLst/>
          </a:prstGeom>
          <a:noFill/>
        </p:spPr>
        <p:txBody>
          <a:bodyPr wrap="square" rtlCol="0">
            <a:spAutoFit/>
          </a:bodyPr>
          <a:lstStyle/>
          <a:p>
            <a:r>
              <a:rPr lang="en-US" sz="2000" spc="21">
                <a:latin typeface="Barlow Light"/>
                <a:ea typeface="+mn-lt"/>
                <a:cs typeface="+mn-lt"/>
              </a:rPr>
              <a:t>More resources are available at our website </a:t>
            </a:r>
            <a:r>
              <a:rPr lang="en-US" sz="2000" u="sng" spc="21">
                <a:latin typeface="Barlow Light"/>
                <a:ea typeface="+mn-lt"/>
                <a:cs typeface="+mn-lt"/>
                <a:hlinkClick r:id="rId5"/>
              </a:rPr>
              <a:t>www.ktsutah.org</a:t>
            </a:r>
            <a:r>
              <a:rPr lang="en-US" sz="2000" spc="21">
                <a:latin typeface="Barlow Light"/>
                <a:ea typeface="+mn-lt"/>
                <a:cs typeface="+mn-lt"/>
              </a:rPr>
              <a:t>! </a:t>
            </a:r>
            <a:endParaRPr lang="en-US" sz="2000">
              <a:latin typeface="Barlow Light"/>
            </a:endParaRPr>
          </a:p>
        </p:txBody>
      </p:sp>
      <p:sp>
        <p:nvSpPr>
          <p:cNvPr id="15" name="AutoShape 5">
            <a:extLst>
              <a:ext uri="{FF2B5EF4-FFF2-40B4-BE49-F238E27FC236}">
                <a16:creationId xmlns:a16="http://schemas.microsoft.com/office/drawing/2014/main" id="{5858E675-C036-3F4C-B0D3-017E588A1D76}"/>
              </a:ext>
            </a:extLst>
          </p:cNvPr>
          <p:cNvSpPr/>
          <p:nvPr/>
        </p:nvSpPr>
        <p:spPr>
          <a:xfrm>
            <a:off x="-48443" y="842044"/>
            <a:ext cx="1072029" cy="22749"/>
          </a:xfrm>
          <a:prstGeom prst="rect">
            <a:avLst/>
          </a:prstGeom>
          <a:solidFill>
            <a:srgbClr val="DB1E36"/>
          </a:solidFill>
        </p:spPr>
      </p:sp>
      <p:sp>
        <p:nvSpPr>
          <p:cNvPr id="16" name="TextBox 2">
            <a:extLst>
              <a:ext uri="{FF2B5EF4-FFF2-40B4-BE49-F238E27FC236}">
                <a16:creationId xmlns:a16="http://schemas.microsoft.com/office/drawing/2014/main" id="{4ED4998E-569E-7F4C-A679-D69948BAF1DB}"/>
              </a:ext>
            </a:extLst>
          </p:cNvPr>
          <p:cNvSpPr txBox="1"/>
          <p:nvPr/>
        </p:nvSpPr>
        <p:spPr>
          <a:xfrm>
            <a:off x="1421867" y="564692"/>
            <a:ext cx="5741103" cy="554704"/>
          </a:xfrm>
          <a:prstGeom prst="rect">
            <a:avLst/>
          </a:prstGeom>
        </p:spPr>
        <p:txBody>
          <a:bodyPr wrap="square" lIns="0" tIns="0" rIns="0" bIns="0" rtlCol="0" anchor="t">
            <a:spAutoFit/>
          </a:bodyPr>
          <a:lstStyle/>
          <a:p>
            <a:pPr>
              <a:lnSpc>
                <a:spcPts val="4480"/>
              </a:lnSpc>
            </a:pPr>
            <a:r>
              <a:rPr lang="en-US" sz="3600" b="1" spc="200">
                <a:solidFill>
                  <a:srgbClr val="DB1E36"/>
                </a:solidFill>
                <a:latin typeface="Barlow"/>
              </a:rPr>
              <a:t>TOOLS &amp; RESOURCES</a:t>
            </a:r>
            <a:endParaRPr lang="en-US" sz="3600" b="1" spc="200">
              <a:latin typeface="Barlow"/>
            </a:endParaRPr>
          </a:p>
        </p:txBody>
      </p:sp>
      <p:pic>
        <p:nvPicPr>
          <p:cNvPr id="5" name="Picture 2" descr="Icon&#10;&#10;Description automatically generated">
            <a:extLst>
              <a:ext uri="{FF2B5EF4-FFF2-40B4-BE49-F238E27FC236}">
                <a16:creationId xmlns:a16="http://schemas.microsoft.com/office/drawing/2014/main" id="{26472332-229A-4687-BDC3-AC82EA60CAB2}"/>
              </a:ext>
            </a:extLst>
          </p:cNvPr>
          <p:cNvPicPr>
            <a:picLocks noChangeAspect="1"/>
          </p:cNvPicPr>
          <p:nvPr/>
        </p:nvPicPr>
        <p:blipFill>
          <a:blip r:embed="rId6"/>
          <a:stretch>
            <a:fillRect/>
          </a:stretch>
        </p:blipFill>
        <p:spPr>
          <a:xfrm>
            <a:off x="9444841" y="4765852"/>
            <a:ext cx="2743200" cy="2096219"/>
          </a:xfrm>
          <a:prstGeom prst="rect">
            <a:avLst/>
          </a:prstGeom>
        </p:spPr>
      </p:pic>
    </p:spTree>
    <p:extLst>
      <p:ext uri="{BB962C8B-B14F-4D97-AF65-F5344CB8AC3E}">
        <p14:creationId xmlns:p14="http://schemas.microsoft.com/office/powerpoint/2010/main" val="405843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3" name="AutoShape 3"/>
          <p:cNvSpPr/>
          <p:nvPr/>
        </p:nvSpPr>
        <p:spPr>
          <a:xfrm rot="16200000">
            <a:off x="5316850" y="-5523144"/>
            <a:ext cx="1591773" cy="12227739"/>
          </a:xfrm>
          <a:prstGeom prst="rect">
            <a:avLst/>
          </a:prstGeom>
          <a:solidFill>
            <a:srgbClr val="D9D8D6">
              <a:alpha val="29803"/>
            </a:srgbClr>
          </a:solidFill>
        </p:spPr>
      </p:sp>
      <p:sp>
        <p:nvSpPr>
          <p:cNvPr id="2" name="TextBox 2"/>
          <p:cNvSpPr txBox="1"/>
          <p:nvPr/>
        </p:nvSpPr>
        <p:spPr>
          <a:xfrm>
            <a:off x="1377794" y="590094"/>
            <a:ext cx="9634533" cy="558038"/>
          </a:xfrm>
          <a:prstGeom prst="rect">
            <a:avLst/>
          </a:prstGeom>
        </p:spPr>
        <p:txBody>
          <a:bodyPr wrap="square" lIns="0" tIns="0" rIns="0" bIns="0" rtlCol="0" anchor="t">
            <a:spAutoFit/>
          </a:bodyPr>
          <a:lstStyle/>
          <a:p>
            <a:pPr>
              <a:lnSpc>
                <a:spcPts val="4480"/>
              </a:lnSpc>
            </a:pPr>
            <a:r>
              <a:rPr lang="en-US" sz="3600" b="1" spc="373">
                <a:solidFill>
                  <a:srgbClr val="DB1E36"/>
                </a:solidFill>
                <a:latin typeface="Barlow"/>
              </a:rPr>
              <a:t>KEYS TO SUCCESS CONTACT INFO</a:t>
            </a:r>
          </a:p>
        </p:txBody>
      </p:sp>
      <p:sp>
        <p:nvSpPr>
          <p:cNvPr id="5" name="AutoShape 5"/>
          <p:cNvSpPr/>
          <p:nvPr/>
        </p:nvSpPr>
        <p:spPr>
          <a:xfrm>
            <a:off x="-48443" y="842044"/>
            <a:ext cx="1072029" cy="22749"/>
          </a:xfrm>
          <a:prstGeom prst="rect">
            <a:avLst/>
          </a:prstGeom>
          <a:solidFill>
            <a:srgbClr val="DB1E36"/>
          </a:solidFill>
        </p:spPr>
      </p:sp>
      <p:sp>
        <p:nvSpPr>
          <p:cNvPr id="21" name="TextBox 7">
            <a:extLst>
              <a:ext uri="{FF2B5EF4-FFF2-40B4-BE49-F238E27FC236}">
                <a16:creationId xmlns:a16="http://schemas.microsoft.com/office/drawing/2014/main" id="{2B867944-BD0C-45CE-AC19-D220ECAC94C5}"/>
              </a:ext>
            </a:extLst>
          </p:cNvPr>
          <p:cNvSpPr txBox="1"/>
          <p:nvPr/>
        </p:nvSpPr>
        <p:spPr>
          <a:xfrm>
            <a:off x="2164022" y="4865298"/>
            <a:ext cx="3771463" cy="1473480"/>
          </a:xfrm>
          <a:prstGeom prst="rect">
            <a:avLst/>
          </a:prstGeom>
        </p:spPr>
        <p:txBody>
          <a:bodyPr wrap="square" lIns="0" tIns="0" rIns="0" bIns="0" rtlCol="0" anchor="t">
            <a:spAutoFit/>
          </a:bodyPr>
          <a:lstStyle/>
          <a:p>
            <a:pPr>
              <a:lnSpc>
                <a:spcPts val="3000"/>
              </a:lnSpc>
            </a:pPr>
            <a:r>
              <a:rPr lang="en-US" sz="1900" spc="20">
                <a:solidFill>
                  <a:srgbClr val="000000"/>
                </a:solidFill>
                <a:latin typeface="Barlow Light"/>
                <a:cs typeface="Calibri"/>
              </a:rPr>
              <a:t>Emma Checketts</a:t>
            </a:r>
          </a:p>
          <a:p>
            <a:pPr>
              <a:lnSpc>
                <a:spcPts val="3000"/>
              </a:lnSpc>
            </a:pPr>
            <a:r>
              <a:rPr lang="en-US" sz="1200" i="1" spc="20">
                <a:solidFill>
                  <a:srgbClr val="000000"/>
                </a:solidFill>
                <a:latin typeface="Barlow Light"/>
                <a:cs typeface="Calibri"/>
              </a:rPr>
              <a:t>Keys to Success Program Manager of Higher Education</a:t>
            </a:r>
            <a:endParaRPr lang="en-US" sz="1200" spc="20">
              <a:solidFill>
                <a:srgbClr val="000000"/>
              </a:solidFill>
              <a:latin typeface="Barlow Light"/>
              <a:cs typeface="Calibri"/>
            </a:endParaRPr>
          </a:p>
          <a:p>
            <a:pPr>
              <a:lnSpc>
                <a:spcPts val="3000"/>
              </a:lnSpc>
            </a:pPr>
            <a:r>
              <a:rPr lang="en-US" sz="1200" spc="20">
                <a:solidFill>
                  <a:srgbClr val="000000"/>
                </a:solidFill>
                <a:latin typeface="Barlow Light"/>
                <a:cs typeface="Calibri"/>
              </a:rPr>
              <a:t>C: 801-906-3754</a:t>
            </a:r>
          </a:p>
          <a:p>
            <a:pPr>
              <a:lnSpc>
                <a:spcPts val="3000"/>
              </a:lnSpc>
            </a:pPr>
            <a:r>
              <a:rPr lang="en-US" sz="1200" spc="20">
                <a:solidFill>
                  <a:srgbClr val="000000"/>
                </a:solidFill>
                <a:latin typeface="Barlow Light"/>
                <a:cs typeface="Calibri"/>
              </a:rPr>
              <a:t>emmac@sieutah.org</a:t>
            </a:r>
          </a:p>
        </p:txBody>
      </p:sp>
      <p:pic>
        <p:nvPicPr>
          <p:cNvPr id="6" name="Picture 5" descr="A person with curly hair&#10;&#10;Description automatically generated with low confidence">
            <a:extLst>
              <a:ext uri="{FF2B5EF4-FFF2-40B4-BE49-F238E27FC236}">
                <a16:creationId xmlns:a16="http://schemas.microsoft.com/office/drawing/2014/main" id="{A55FBAB8-9259-2C46-8DDE-81739194FC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18" b="-128"/>
          <a:stretch/>
        </p:blipFill>
        <p:spPr>
          <a:xfrm>
            <a:off x="2165322" y="1713644"/>
            <a:ext cx="2527418" cy="3050555"/>
          </a:xfrm>
          <a:prstGeom prst="rect">
            <a:avLst/>
          </a:prstGeom>
        </p:spPr>
      </p:pic>
      <p:sp>
        <p:nvSpPr>
          <p:cNvPr id="7" name="TextBox 7">
            <a:extLst>
              <a:ext uri="{FF2B5EF4-FFF2-40B4-BE49-F238E27FC236}">
                <a16:creationId xmlns:a16="http://schemas.microsoft.com/office/drawing/2014/main" id="{C16BFBD1-1E50-4890-8849-A421A92CCD01}"/>
              </a:ext>
            </a:extLst>
          </p:cNvPr>
          <p:cNvSpPr txBox="1"/>
          <p:nvPr/>
        </p:nvSpPr>
        <p:spPr>
          <a:xfrm>
            <a:off x="7106352" y="4989658"/>
            <a:ext cx="3832040" cy="1478610"/>
          </a:xfrm>
          <a:prstGeom prst="rect">
            <a:avLst/>
          </a:prstGeom>
        </p:spPr>
        <p:txBody>
          <a:bodyPr wrap="square" lIns="0" tIns="0" rIns="0" bIns="0" rtlCol="0" anchor="t">
            <a:spAutoFit/>
          </a:bodyPr>
          <a:lstStyle/>
          <a:p>
            <a:pPr>
              <a:lnSpc>
                <a:spcPts val="3000"/>
              </a:lnSpc>
            </a:pPr>
            <a:r>
              <a:rPr lang="en-US" sz="1900" spc="20">
                <a:solidFill>
                  <a:srgbClr val="000000"/>
                </a:solidFill>
                <a:latin typeface="Barlow Light"/>
                <a:cs typeface="Calibri"/>
              </a:rPr>
              <a:t>Mallory Santa Cruz</a:t>
            </a:r>
            <a:endParaRPr lang="en-US"/>
          </a:p>
          <a:p>
            <a:pPr>
              <a:lnSpc>
                <a:spcPts val="3000"/>
              </a:lnSpc>
            </a:pPr>
            <a:r>
              <a:rPr lang="en-US" sz="1200" i="1" spc="20">
                <a:solidFill>
                  <a:srgbClr val="000000"/>
                </a:solidFill>
                <a:latin typeface="Barlow Light"/>
                <a:cs typeface="Calibri"/>
              </a:rPr>
              <a:t>Keys to Success Program Director</a:t>
            </a:r>
            <a:endParaRPr lang="en-US"/>
          </a:p>
          <a:p>
            <a:pPr>
              <a:lnSpc>
                <a:spcPts val="3000"/>
              </a:lnSpc>
            </a:pPr>
            <a:r>
              <a:rPr lang="en-US" sz="1200" spc="20">
                <a:solidFill>
                  <a:srgbClr val="000000"/>
                </a:solidFill>
                <a:latin typeface="Barlow Light"/>
                <a:cs typeface="Calibri"/>
              </a:rPr>
              <a:t>C: 208-403-7165 </a:t>
            </a:r>
            <a:endParaRPr lang="en-US" sz="1200" spc="20">
              <a:latin typeface="Barlow Light"/>
              <a:ea typeface="+mn-lt"/>
              <a:cs typeface="+mn-lt"/>
            </a:endParaRPr>
          </a:p>
          <a:p>
            <a:pPr>
              <a:lnSpc>
                <a:spcPts val="3000"/>
              </a:lnSpc>
            </a:pPr>
            <a:r>
              <a:rPr lang="en-US" sz="1200" spc="20">
                <a:solidFill>
                  <a:srgbClr val="000000"/>
                </a:solidFill>
                <a:latin typeface="Barlow Light"/>
                <a:cs typeface="Calibri"/>
              </a:rPr>
              <a:t>mallorys@sieutah.org</a:t>
            </a:r>
            <a:endParaRPr lang="en-US" sz="1200" spc="20">
              <a:latin typeface="Barlow Light"/>
              <a:cs typeface="Calibri"/>
            </a:endParaRPr>
          </a:p>
        </p:txBody>
      </p:sp>
      <p:pic>
        <p:nvPicPr>
          <p:cNvPr id="10" name="Picture 9">
            <a:extLst>
              <a:ext uri="{FF2B5EF4-FFF2-40B4-BE49-F238E27FC236}">
                <a16:creationId xmlns:a16="http://schemas.microsoft.com/office/drawing/2014/main" id="{61870136-841A-4F52-86E3-51381DEF5341}"/>
              </a:ext>
            </a:extLst>
          </p:cNvPr>
          <p:cNvPicPr>
            <a:picLocks noChangeAspect="1"/>
          </p:cNvPicPr>
          <p:nvPr/>
        </p:nvPicPr>
        <p:blipFill rotWithShape="1">
          <a:blip r:embed="rId4"/>
          <a:srcRect l="10564" t="-228" r="13893" b="19497"/>
          <a:stretch/>
        </p:blipFill>
        <p:spPr>
          <a:xfrm>
            <a:off x="7108220" y="1864190"/>
            <a:ext cx="2662891" cy="2663777"/>
          </a:xfrm>
          <a:prstGeom prst="rect">
            <a:avLst/>
          </a:prstGeom>
        </p:spPr>
      </p:pic>
    </p:spTree>
    <p:extLst>
      <p:ext uri="{BB962C8B-B14F-4D97-AF65-F5344CB8AC3E}">
        <p14:creationId xmlns:p14="http://schemas.microsoft.com/office/powerpoint/2010/main" val="284095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object&#10;&#10;Description automatically generated">
            <a:extLst>
              <a:ext uri="{FF2B5EF4-FFF2-40B4-BE49-F238E27FC236}">
                <a16:creationId xmlns:a16="http://schemas.microsoft.com/office/drawing/2014/main" id="{C02FC55F-E9F9-9F49-80B6-AC2610152C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001539">
            <a:off x="-1724519" y="-2148454"/>
            <a:ext cx="5652025" cy="6175476"/>
          </a:xfrm>
          <a:prstGeom prst="rect">
            <a:avLst/>
          </a:prstGeom>
        </p:spPr>
      </p:pic>
      <p:pic>
        <p:nvPicPr>
          <p:cNvPr id="15" name="Picture 14" descr="A picture containing outdoor object&#10;&#10;Description automatically generated">
            <a:extLst>
              <a:ext uri="{FF2B5EF4-FFF2-40B4-BE49-F238E27FC236}">
                <a16:creationId xmlns:a16="http://schemas.microsoft.com/office/drawing/2014/main" id="{82C201F4-A034-A041-9C7F-512C438EE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921374">
            <a:off x="8060096" y="2841873"/>
            <a:ext cx="5652025" cy="6175476"/>
          </a:xfrm>
          <a:prstGeom prst="rect">
            <a:avLst/>
          </a:prstGeom>
        </p:spPr>
      </p:pic>
      <p:grpSp>
        <p:nvGrpSpPr>
          <p:cNvPr id="9" name="Group 8">
            <a:extLst>
              <a:ext uri="{FF2B5EF4-FFF2-40B4-BE49-F238E27FC236}">
                <a16:creationId xmlns:a16="http://schemas.microsoft.com/office/drawing/2014/main" id="{FBAB8FB3-F2ED-0D41-A005-677B0ADB5691}"/>
              </a:ext>
            </a:extLst>
          </p:cNvPr>
          <p:cNvGrpSpPr/>
          <p:nvPr/>
        </p:nvGrpSpPr>
        <p:grpSpPr>
          <a:xfrm>
            <a:off x="903552" y="940793"/>
            <a:ext cx="12202934" cy="5730778"/>
            <a:chOff x="1527856" y="1281793"/>
            <a:chExt cx="18304403" cy="8596167"/>
          </a:xfrm>
        </p:grpSpPr>
        <p:sp>
          <p:nvSpPr>
            <p:cNvPr id="10" name="AutoShape 2">
              <a:extLst>
                <a:ext uri="{FF2B5EF4-FFF2-40B4-BE49-F238E27FC236}">
                  <a16:creationId xmlns:a16="http://schemas.microsoft.com/office/drawing/2014/main" id="{899993AC-E200-1942-9EB9-DD2C91DBB16D}"/>
                </a:ext>
              </a:extLst>
            </p:cNvPr>
            <p:cNvSpPr/>
            <p:nvPr/>
          </p:nvSpPr>
          <p:spPr>
            <a:xfrm>
              <a:off x="1527856" y="1281793"/>
              <a:ext cx="15232289" cy="7723414"/>
            </a:xfrm>
            <a:prstGeom prst="rect">
              <a:avLst/>
            </a:prstGeom>
            <a:solidFill>
              <a:srgbClr val="DB1E36"/>
            </a:solidFill>
          </p:spPr>
        </p:sp>
        <p:pic>
          <p:nvPicPr>
            <p:cNvPr id="11" name="Picture 10" descr="A picture containing text, vector graphics, helmet&#10;&#10;Description automatically generated">
              <a:extLst>
                <a:ext uri="{FF2B5EF4-FFF2-40B4-BE49-F238E27FC236}">
                  <a16:creationId xmlns:a16="http://schemas.microsoft.com/office/drawing/2014/main" id="{54C20716-60DC-8845-903D-B8367D55A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8151" y="4413331"/>
              <a:ext cx="3614108" cy="5464629"/>
            </a:xfrm>
            <a:prstGeom prst="rect">
              <a:avLst/>
            </a:prstGeom>
          </p:spPr>
        </p:pic>
        <p:sp>
          <p:nvSpPr>
            <p:cNvPr id="12" name="AutoShape 2">
              <a:extLst>
                <a:ext uri="{FF2B5EF4-FFF2-40B4-BE49-F238E27FC236}">
                  <a16:creationId xmlns:a16="http://schemas.microsoft.com/office/drawing/2014/main" id="{DD761331-0AAA-3343-A22F-36FC704995C9}"/>
                </a:ext>
              </a:extLst>
            </p:cNvPr>
            <p:cNvSpPr/>
            <p:nvPr/>
          </p:nvSpPr>
          <p:spPr>
            <a:xfrm>
              <a:off x="15956919" y="5537752"/>
              <a:ext cx="790800" cy="949778"/>
            </a:xfrm>
            <a:prstGeom prst="rect">
              <a:avLst/>
            </a:prstGeom>
            <a:solidFill>
              <a:srgbClr val="DB1E36"/>
            </a:solidFill>
          </p:spPr>
        </p:sp>
      </p:grpSp>
      <p:pic>
        <p:nvPicPr>
          <p:cNvPr id="13" name="Picture 12">
            <a:extLst>
              <a:ext uri="{FF2B5EF4-FFF2-40B4-BE49-F238E27FC236}">
                <a16:creationId xmlns:a16="http://schemas.microsoft.com/office/drawing/2014/main" id="{8EBD3AD8-58D8-E443-8890-45FA55C1EF72}"/>
              </a:ext>
            </a:extLst>
          </p:cNvPr>
          <p:cNvPicPr>
            <a:picLocks noChangeAspect="1"/>
          </p:cNvPicPr>
          <p:nvPr/>
        </p:nvPicPr>
        <p:blipFill>
          <a:blip r:embed="rId4"/>
          <a:srcRect/>
          <a:stretch>
            <a:fillRect/>
          </a:stretch>
        </p:blipFill>
        <p:spPr>
          <a:xfrm>
            <a:off x="5250592" y="1336901"/>
            <a:ext cx="1831604" cy="771345"/>
          </a:xfrm>
          <a:prstGeom prst="rect">
            <a:avLst/>
          </a:prstGeom>
        </p:spPr>
      </p:pic>
      <p:sp>
        <p:nvSpPr>
          <p:cNvPr id="6" name="TextBox 6"/>
          <p:cNvSpPr txBox="1"/>
          <p:nvPr/>
        </p:nvSpPr>
        <p:spPr>
          <a:xfrm>
            <a:off x="2829655" y="2917045"/>
            <a:ext cx="6607448" cy="1025922"/>
          </a:xfrm>
          <a:prstGeom prst="rect">
            <a:avLst/>
          </a:prstGeom>
        </p:spPr>
        <p:txBody>
          <a:bodyPr lIns="0" tIns="0" rIns="0" bIns="0" rtlCol="0" anchor="t">
            <a:spAutoFit/>
          </a:bodyPr>
          <a:lstStyle/>
          <a:p>
            <a:pPr algn="ctr">
              <a:lnSpc>
                <a:spcPts val="8000"/>
              </a:lnSpc>
            </a:pPr>
            <a:r>
              <a:rPr lang="en-US" sz="6700" b="1" spc="199">
                <a:solidFill>
                  <a:srgbClr val="FFFFFF"/>
                </a:solidFill>
                <a:latin typeface="Barlow"/>
                <a:ea typeface="+mn-lt"/>
                <a:cs typeface="+mn-lt"/>
              </a:rPr>
              <a:t>QUESTIONS?</a:t>
            </a:r>
            <a:endParaRPr lang="en-US" sz="2700" b="1">
              <a:latin typeface="Barlow"/>
            </a:endParaRPr>
          </a:p>
        </p:txBody>
      </p:sp>
      <p:sp>
        <p:nvSpPr>
          <p:cNvPr id="7" name="TextBox 9">
            <a:extLst>
              <a:ext uri="{FF2B5EF4-FFF2-40B4-BE49-F238E27FC236}">
                <a16:creationId xmlns:a16="http://schemas.microsoft.com/office/drawing/2014/main" id="{5F3FC9AB-FE1C-4EE8-8108-13A9D0FE4826}"/>
              </a:ext>
            </a:extLst>
          </p:cNvPr>
          <p:cNvSpPr txBox="1"/>
          <p:nvPr/>
        </p:nvSpPr>
        <p:spPr>
          <a:xfrm>
            <a:off x="3502073" y="5610368"/>
            <a:ext cx="5187857" cy="307777"/>
          </a:xfrm>
          <a:prstGeom prst="rect">
            <a:avLst/>
          </a:prstGeom>
        </p:spPr>
        <p:txBody>
          <a:bodyPr lIns="0" tIns="0" rIns="0" bIns="0" rtlCol="0" anchor="t">
            <a:spAutoFit/>
          </a:bodyPr>
          <a:lstStyle/>
          <a:p>
            <a:pPr algn="ctr">
              <a:lnSpc>
                <a:spcPts val="2400"/>
              </a:lnSpc>
            </a:pPr>
            <a:r>
              <a:rPr lang="en-US" sz="2000" spc="200">
                <a:solidFill>
                  <a:schemeClr val="bg1"/>
                </a:solidFill>
                <a:latin typeface="Barlow Bold Bold"/>
              </a:rPr>
              <a:t>WWW.KTSUTAH.ORG</a:t>
            </a:r>
          </a:p>
        </p:txBody>
      </p:sp>
    </p:spTree>
    <p:extLst>
      <p:ext uri="{BB962C8B-B14F-4D97-AF65-F5344CB8AC3E}">
        <p14:creationId xmlns:p14="http://schemas.microsoft.com/office/powerpoint/2010/main" val="195326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object&#10;&#10;Description automatically generated">
            <a:extLst>
              <a:ext uri="{FF2B5EF4-FFF2-40B4-BE49-F238E27FC236}">
                <a16:creationId xmlns:a16="http://schemas.microsoft.com/office/drawing/2014/main" id="{C02FC55F-E9F9-9F49-80B6-AC2610152C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001539">
            <a:off x="-1724519" y="-2148454"/>
            <a:ext cx="5652025" cy="6175476"/>
          </a:xfrm>
          <a:prstGeom prst="rect">
            <a:avLst/>
          </a:prstGeom>
        </p:spPr>
      </p:pic>
      <p:pic>
        <p:nvPicPr>
          <p:cNvPr id="15" name="Picture 14" descr="A picture containing outdoor object&#10;&#10;Description automatically generated">
            <a:extLst>
              <a:ext uri="{FF2B5EF4-FFF2-40B4-BE49-F238E27FC236}">
                <a16:creationId xmlns:a16="http://schemas.microsoft.com/office/drawing/2014/main" id="{82C201F4-A034-A041-9C7F-512C438EE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921374">
            <a:off x="8060096" y="2841873"/>
            <a:ext cx="5652025" cy="6175476"/>
          </a:xfrm>
          <a:prstGeom prst="rect">
            <a:avLst/>
          </a:prstGeom>
        </p:spPr>
      </p:pic>
      <p:grpSp>
        <p:nvGrpSpPr>
          <p:cNvPr id="9" name="Group 8">
            <a:extLst>
              <a:ext uri="{FF2B5EF4-FFF2-40B4-BE49-F238E27FC236}">
                <a16:creationId xmlns:a16="http://schemas.microsoft.com/office/drawing/2014/main" id="{FBAB8FB3-F2ED-0D41-A005-677B0ADB5691}"/>
              </a:ext>
            </a:extLst>
          </p:cNvPr>
          <p:cNvGrpSpPr/>
          <p:nvPr/>
        </p:nvGrpSpPr>
        <p:grpSpPr>
          <a:xfrm>
            <a:off x="903552" y="940793"/>
            <a:ext cx="12202934" cy="5730778"/>
            <a:chOff x="1527856" y="1281793"/>
            <a:chExt cx="18304403" cy="8596167"/>
          </a:xfrm>
        </p:grpSpPr>
        <p:sp>
          <p:nvSpPr>
            <p:cNvPr id="10" name="AutoShape 2">
              <a:extLst>
                <a:ext uri="{FF2B5EF4-FFF2-40B4-BE49-F238E27FC236}">
                  <a16:creationId xmlns:a16="http://schemas.microsoft.com/office/drawing/2014/main" id="{899993AC-E200-1942-9EB9-DD2C91DBB16D}"/>
                </a:ext>
              </a:extLst>
            </p:cNvPr>
            <p:cNvSpPr/>
            <p:nvPr/>
          </p:nvSpPr>
          <p:spPr>
            <a:xfrm>
              <a:off x="1527856" y="1281793"/>
              <a:ext cx="15232289" cy="7723414"/>
            </a:xfrm>
            <a:prstGeom prst="rect">
              <a:avLst/>
            </a:prstGeom>
            <a:solidFill>
              <a:srgbClr val="DB1E36"/>
            </a:solidFill>
          </p:spPr>
        </p:sp>
        <p:pic>
          <p:nvPicPr>
            <p:cNvPr id="11" name="Picture 10" descr="A picture containing text, vector graphics, helmet&#10;&#10;Description automatically generated">
              <a:extLst>
                <a:ext uri="{FF2B5EF4-FFF2-40B4-BE49-F238E27FC236}">
                  <a16:creationId xmlns:a16="http://schemas.microsoft.com/office/drawing/2014/main" id="{54C20716-60DC-8845-903D-B8367D55A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18151" y="4413331"/>
              <a:ext cx="3614108" cy="5464629"/>
            </a:xfrm>
            <a:prstGeom prst="rect">
              <a:avLst/>
            </a:prstGeom>
          </p:spPr>
        </p:pic>
        <p:sp>
          <p:nvSpPr>
            <p:cNvPr id="12" name="AutoShape 2">
              <a:extLst>
                <a:ext uri="{FF2B5EF4-FFF2-40B4-BE49-F238E27FC236}">
                  <a16:creationId xmlns:a16="http://schemas.microsoft.com/office/drawing/2014/main" id="{DD761331-0AAA-3343-A22F-36FC704995C9}"/>
                </a:ext>
              </a:extLst>
            </p:cNvPr>
            <p:cNvSpPr/>
            <p:nvPr/>
          </p:nvSpPr>
          <p:spPr>
            <a:xfrm>
              <a:off x="15956919" y="5537752"/>
              <a:ext cx="790800" cy="949778"/>
            </a:xfrm>
            <a:prstGeom prst="rect">
              <a:avLst/>
            </a:prstGeom>
            <a:solidFill>
              <a:srgbClr val="DB1E36"/>
            </a:solidFill>
          </p:spPr>
        </p:sp>
      </p:grpSp>
      <p:pic>
        <p:nvPicPr>
          <p:cNvPr id="13" name="Picture 12">
            <a:extLst>
              <a:ext uri="{FF2B5EF4-FFF2-40B4-BE49-F238E27FC236}">
                <a16:creationId xmlns:a16="http://schemas.microsoft.com/office/drawing/2014/main" id="{8EBD3AD8-58D8-E443-8890-45FA55C1EF72}"/>
              </a:ext>
            </a:extLst>
          </p:cNvPr>
          <p:cNvPicPr>
            <a:picLocks noChangeAspect="1"/>
          </p:cNvPicPr>
          <p:nvPr/>
        </p:nvPicPr>
        <p:blipFill>
          <a:blip r:embed="rId4"/>
          <a:srcRect/>
          <a:stretch>
            <a:fillRect/>
          </a:stretch>
        </p:blipFill>
        <p:spPr>
          <a:xfrm>
            <a:off x="5250592" y="1336901"/>
            <a:ext cx="1831604" cy="771345"/>
          </a:xfrm>
          <a:prstGeom prst="rect">
            <a:avLst/>
          </a:prstGeom>
        </p:spPr>
      </p:pic>
      <p:sp>
        <p:nvSpPr>
          <p:cNvPr id="6" name="TextBox 6"/>
          <p:cNvSpPr txBox="1"/>
          <p:nvPr/>
        </p:nvSpPr>
        <p:spPr>
          <a:xfrm>
            <a:off x="2858776" y="2635542"/>
            <a:ext cx="6607448" cy="1025922"/>
          </a:xfrm>
          <a:prstGeom prst="rect">
            <a:avLst/>
          </a:prstGeom>
        </p:spPr>
        <p:txBody>
          <a:bodyPr lIns="0" tIns="0" rIns="0" bIns="0" rtlCol="0" anchor="t">
            <a:spAutoFit/>
          </a:bodyPr>
          <a:lstStyle/>
          <a:p>
            <a:pPr algn="ctr">
              <a:lnSpc>
                <a:spcPts val="8000"/>
              </a:lnSpc>
            </a:pPr>
            <a:r>
              <a:rPr lang="en-US" sz="6700" b="1" spc="199">
                <a:solidFill>
                  <a:srgbClr val="FFFFFF"/>
                </a:solidFill>
                <a:latin typeface="Barlow"/>
                <a:ea typeface="+mn-lt"/>
                <a:cs typeface="+mn-lt"/>
              </a:rPr>
              <a:t>THANK YOU!</a:t>
            </a:r>
            <a:endParaRPr lang="en-US" sz="2700" b="1">
              <a:latin typeface="Barlow"/>
            </a:endParaRPr>
          </a:p>
        </p:txBody>
      </p:sp>
      <p:sp>
        <p:nvSpPr>
          <p:cNvPr id="7" name="TextBox 9">
            <a:extLst>
              <a:ext uri="{FF2B5EF4-FFF2-40B4-BE49-F238E27FC236}">
                <a16:creationId xmlns:a16="http://schemas.microsoft.com/office/drawing/2014/main" id="{5F3FC9AB-FE1C-4EE8-8108-13A9D0FE4826}"/>
              </a:ext>
            </a:extLst>
          </p:cNvPr>
          <p:cNvSpPr txBox="1"/>
          <p:nvPr/>
        </p:nvSpPr>
        <p:spPr>
          <a:xfrm>
            <a:off x="3502073" y="5610368"/>
            <a:ext cx="5187857" cy="307777"/>
          </a:xfrm>
          <a:prstGeom prst="rect">
            <a:avLst/>
          </a:prstGeom>
        </p:spPr>
        <p:txBody>
          <a:bodyPr lIns="0" tIns="0" rIns="0" bIns="0" rtlCol="0" anchor="t">
            <a:spAutoFit/>
          </a:bodyPr>
          <a:lstStyle/>
          <a:p>
            <a:pPr algn="ctr">
              <a:lnSpc>
                <a:spcPts val="2400"/>
              </a:lnSpc>
            </a:pPr>
            <a:r>
              <a:rPr lang="en-US" sz="2000" spc="200">
                <a:solidFill>
                  <a:schemeClr val="bg1"/>
                </a:solidFill>
                <a:latin typeface="Barlow Bold Bold"/>
              </a:rPr>
              <a:t>WWW.KTSUTAH.ORG</a:t>
            </a:r>
          </a:p>
        </p:txBody>
      </p:sp>
      <p:sp>
        <p:nvSpPr>
          <p:cNvPr id="8" name="TextBox 7">
            <a:extLst>
              <a:ext uri="{FF2B5EF4-FFF2-40B4-BE49-F238E27FC236}">
                <a16:creationId xmlns:a16="http://schemas.microsoft.com/office/drawing/2014/main" id="{41309FF3-B609-5C42-9CC1-0148C2E1AE56}"/>
              </a:ext>
            </a:extLst>
          </p:cNvPr>
          <p:cNvSpPr txBox="1"/>
          <p:nvPr/>
        </p:nvSpPr>
        <p:spPr>
          <a:xfrm>
            <a:off x="1307529" y="3854534"/>
            <a:ext cx="4792685" cy="1231106"/>
          </a:xfrm>
          <a:prstGeom prst="rect">
            <a:avLst/>
          </a:prstGeom>
          <a:noFill/>
        </p:spPr>
        <p:txBody>
          <a:bodyPr wrap="square" lIns="60960" tIns="30480" rIns="60960" bIns="30480" rtlCol="0" anchor="t">
            <a:spAutoFit/>
          </a:bodyPr>
          <a:lstStyle/>
          <a:p>
            <a:pPr algn="ctr"/>
            <a:r>
              <a:rPr lang="en-US" sz="2000" b="1">
                <a:solidFill>
                  <a:schemeClr val="bg1"/>
                </a:solidFill>
                <a:latin typeface="Century Gothic"/>
                <a:ea typeface="+mn-lt"/>
                <a:cs typeface="+mn-lt"/>
              </a:rPr>
              <a:t>Emma Checketts</a:t>
            </a:r>
          </a:p>
          <a:p>
            <a:pPr algn="ctr"/>
            <a:r>
              <a:rPr lang="en-US" b="1">
                <a:solidFill>
                  <a:srgbClr val="F3F5F9"/>
                </a:solidFill>
                <a:latin typeface="Century Gothic"/>
                <a:ea typeface="+mn-lt"/>
                <a:cs typeface="+mn-lt"/>
              </a:rPr>
              <a:t>Program Manager of Higher Ed </a:t>
            </a:r>
          </a:p>
          <a:p>
            <a:pPr algn="ctr"/>
            <a:r>
              <a:rPr lang="en-US" b="1">
                <a:solidFill>
                  <a:srgbClr val="F3F5F9"/>
                </a:solidFill>
                <a:latin typeface="Century Gothic"/>
                <a:ea typeface="+mn-lt"/>
                <a:cs typeface="+mn-lt"/>
              </a:rPr>
              <a:t>C: 801-9063754</a:t>
            </a:r>
            <a:endParaRPr lang="en-US" b="1">
              <a:solidFill>
                <a:srgbClr val="F3F5F9"/>
              </a:solidFill>
              <a:latin typeface="Century Gothic"/>
              <a:cs typeface="Calibri"/>
            </a:endParaRPr>
          </a:p>
          <a:p>
            <a:pPr algn="ctr"/>
            <a:r>
              <a:rPr lang="en-US" b="1">
                <a:solidFill>
                  <a:schemeClr val="bg1"/>
                </a:solidFill>
                <a:latin typeface="Century Gothic"/>
                <a:ea typeface="+mn-lt"/>
                <a:cs typeface="+mn-lt"/>
              </a:rPr>
              <a:t>emmac@sieutah.org</a:t>
            </a:r>
            <a:r>
              <a:rPr lang="en-US" sz="2000" b="1">
                <a:solidFill>
                  <a:schemeClr val="bg1"/>
                </a:solidFill>
                <a:latin typeface="Century Gothic"/>
                <a:ea typeface="+mn-lt"/>
                <a:cs typeface="+mn-lt"/>
              </a:rPr>
              <a:t> </a:t>
            </a:r>
            <a:endParaRPr lang="en-US">
              <a:solidFill>
                <a:schemeClr val="bg1"/>
              </a:solidFill>
              <a:cs typeface="Calibri"/>
            </a:endParaRPr>
          </a:p>
        </p:txBody>
      </p:sp>
      <p:sp>
        <p:nvSpPr>
          <p:cNvPr id="19" name="TextBox 18">
            <a:extLst>
              <a:ext uri="{FF2B5EF4-FFF2-40B4-BE49-F238E27FC236}">
                <a16:creationId xmlns:a16="http://schemas.microsoft.com/office/drawing/2014/main" id="{57246D92-EFE0-4A2A-8A37-C3D8181892E0}"/>
              </a:ext>
            </a:extLst>
          </p:cNvPr>
          <p:cNvSpPr txBox="1"/>
          <p:nvPr/>
        </p:nvSpPr>
        <p:spPr>
          <a:xfrm>
            <a:off x="6159676" y="3854533"/>
            <a:ext cx="4792685" cy="1231106"/>
          </a:xfrm>
          <a:prstGeom prst="rect">
            <a:avLst/>
          </a:prstGeom>
          <a:noFill/>
        </p:spPr>
        <p:txBody>
          <a:bodyPr wrap="square" lIns="60960" tIns="30480" rIns="60960" bIns="30480" rtlCol="0" anchor="t">
            <a:spAutoFit/>
          </a:bodyPr>
          <a:lstStyle/>
          <a:p>
            <a:pPr algn="ctr"/>
            <a:r>
              <a:rPr lang="en-US" sz="2000" b="1">
                <a:solidFill>
                  <a:schemeClr val="bg1"/>
                </a:solidFill>
                <a:latin typeface="Century Gothic"/>
                <a:ea typeface="+mn-lt"/>
                <a:cs typeface="+mn-lt"/>
              </a:rPr>
              <a:t>Mallory Santa Cruz</a:t>
            </a:r>
            <a:endParaRPr lang="en-US">
              <a:solidFill>
                <a:schemeClr val="bg1"/>
              </a:solidFill>
            </a:endParaRPr>
          </a:p>
          <a:p>
            <a:pPr algn="ctr"/>
            <a:r>
              <a:rPr lang="en-US" b="1">
                <a:solidFill>
                  <a:schemeClr val="bg1"/>
                </a:solidFill>
                <a:latin typeface="Century Gothic"/>
                <a:ea typeface="+mn-lt"/>
                <a:cs typeface="+mn-lt"/>
              </a:rPr>
              <a:t>Program Director</a:t>
            </a:r>
          </a:p>
          <a:p>
            <a:pPr algn="ctr"/>
            <a:r>
              <a:rPr lang="en-US" b="1">
                <a:solidFill>
                  <a:schemeClr val="bg1"/>
                </a:solidFill>
                <a:latin typeface="Century Gothic"/>
                <a:ea typeface="+mn-lt"/>
                <a:cs typeface="+mn-lt"/>
              </a:rPr>
              <a:t>C: 435-7400103</a:t>
            </a:r>
          </a:p>
          <a:p>
            <a:pPr algn="ctr"/>
            <a:r>
              <a:rPr lang="en-US" b="1">
                <a:solidFill>
                  <a:schemeClr val="bg1"/>
                </a:solidFill>
                <a:latin typeface="Century Gothic"/>
                <a:ea typeface="+mn-lt"/>
                <a:cs typeface="+mn-lt"/>
              </a:rPr>
              <a:t>mallorys@sieutah.org</a:t>
            </a:r>
            <a:r>
              <a:rPr lang="en-US" sz="2000" b="1" dirty="0">
                <a:solidFill>
                  <a:schemeClr val="bg1"/>
                </a:solidFill>
                <a:latin typeface="Century Gothic"/>
                <a:ea typeface="+mn-lt"/>
                <a:cs typeface="+mn-lt"/>
              </a:rPr>
              <a:t> </a:t>
            </a:r>
            <a:endParaRPr lang="en-US" dirty="0">
              <a:solidFill>
                <a:schemeClr val="bg1"/>
              </a:solidFill>
            </a:endParaRPr>
          </a:p>
        </p:txBody>
      </p:sp>
    </p:spTree>
    <p:extLst>
      <p:ext uri="{BB962C8B-B14F-4D97-AF65-F5344CB8AC3E}">
        <p14:creationId xmlns:p14="http://schemas.microsoft.com/office/powerpoint/2010/main" val="2534644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6273913" y="2500015"/>
            <a:ext cx="5187857" cy="2278897"/>
            <a:chOff x="0" y="-19050"/>
            <a:chExt cx="10375715" cy="4557789"/>
          </a:xfrm>
        </p:grpSpPr>
        <p:sp>
          <p:nvSpPr>
            <p:cNvPr id="6" name="TextBox 6"/>
            <p:cNvSpPr txBox="1"/>
            <p:nvPr/>
          </p:nvSpPr>
          <p:spPr>
            <a:xfrm>
              <a:off x="0" y="-19050"/>
              <a:ext cx="10375715" cy="615553"/>
            </a:xfrm>
            <a:prstGeom prst="rect">
              <a:avLst/>
            </a:prstGeom>
          </p:spPr>
          <p:txBody>
            <a:bodyPr lIns="0" tIns="0" rIns="0" bIns="0" rtlCol="0" anchor="t">
              <a:spAutoFit/>
            </a:bodyPr>
            <a:lstStyle/>
            <a:p>
              <a:pPr>
                <a:lnSpc>
                  <a:spcPts val="2400"/>
                </a:lnSpc>
              </a:pPr>
              <a:r>
                <a:rPr lang="en-US" sz="2000" b="1" spc="200">
                  <a:solidFill>
                    <a:srgbClr val="000000"/>
                  </a:solidFill>
                  <a:latin typeface="Barlow"/>
                </a:rPr>
                <a:t>SOCIAL MEDIA</a:t>
              </a:r>
              <a:endParaRPr lang="en-US" b="1">
                <a:solidFill>
                  <a:srgbClr val="000000"/>
                </a:solidFill>
                <a:latin typeface="Barlow"/>
              </a:endParaRPr>
            </a:p>
          </p:txBody>
        </p:sp>
        <p:sp>
          <p:nvSpPr>
            <p:cNvPr id="7" name="TextBox 7"/>
            <p:cNvSpPr txBox="1"/>
            <p:nvPr/>
          </p:nvSpPr>
          <p:spPr>
            <a:xfrm>
              <a:off x="0" y="748475"/>
              <a:ext cx="10375715" cy="3790264"/>
            </a:xfrm>
            <a:prstGeom prst="rect">
              <a:avLst/>
            </a:prstGeom>
          </p:spPr>
          <p:txBody>
            <a:bodyPr lIns="0" tIns="0" rIns="0" bIns="0" rtlCol="0" anchor="t">
              <a:spAutoFit/>
            </a:bodyPr>
            <a:lstStyle/>
            <a:p>
              <a:pPr>
                <a:lnSpc>
                  <a:spcPts val="3000"/>
                </a:lnSpc>
              </a:pPr>
              <a:r>
                <a:rPr lang="en-US" sz="2000" spc="20">
                  <a:solidFill>
                    <a:srgbClr val="000000"/>
                  </a:solidFill>
                  <a:latin typeface="Barlow"/>
                </a:rPr>
                <a:t>Instagram: @KTSUTAH</a:t>
              </a:r>
            </a:p>
            <a:p>
              <a:pPr>
                <a:lnSpc>
                  <a:spcPts val="3000"/>
                </a:lnSpc>
              </a:pPr>
              <a:r>
                <a:rPr lang="en-US" sz="2000" spc="20">
                  <a:solidFill>
                    <a:srgbClr val="000000"/>
                  </a:solidFill>
                  <a:latin typeface="Barlow"/>
                </a:rPr>
                <a:t>Facebook: @KTSUTAH</a:t>
              </a:r>
            </a:p>
            <a:p>
              <a:pPr>
                <a:lnSpc>
                  <a:spcPts val="3000"/>
                </a:lnSpc>
              </a:pPr>
              <a:r>
                <a:rPr lang="en-US" sz="2000" spc="20">
                  <a:solidFill>
                    <a:srgbClr val="000000"/>
                  </a:solidFill>
                  <a:latin typeface="Barlow"/>
                </a:rPr>
                <a:t>Twitter: @KTSUTAH</a:t>
              </a:r>
            </a:p>
            <a:p>
              <a:pPr>
                <a:lnSpc>
                  <a:spcPts val="3000"/>
                </a:lnSpc>
              </a:pPr>
              <a:r>
                <a:rPr lang="en-US" sz="2000" spc="20">
                  <a:solidFill>
                    <a:srgbClr val="000000"/>
                  </a:solidFill>
                  <a:latin typeface="Barlow"/>
                </a:rPr>
                <a:t>YouTube: Keys to Success Utah</a:t>
              </a:r>
            </a:p>
            <a:p>
              <a:pPr>
                <a:lnSpc>
                  <a:spcPts val="3000"/>
                </a:lnSpc>
              </a:pPr>
              <a:r>
                <a:rPr lang="en-US" sz="2000" spc="20">
                  <a:solidFill>
                    <a:srgbClr val="000000"/>
                  </a:solidFill>
                  <a:latin typeface="Barlow"/>
                </a:rPr>
                <a:t>Website: www.KTSUTAH.org/ENDEAVOR</a:t>
              </a:r>
            </a:p>
          </p:txBody>
        </p:sp>
      </p:grpSp>
      <p:sp>
        <p:nvSpPr>
          <p:cNvPr id="11" name="AutoShape 11"/>
          <p:cNvSpPr/>
          <p:nvPr/>
        </p:nvSpPr>
        <p:spPr>
          <a:xfrm>
            <a:off x="6273913" y="2125952"/>
            <a:ext cx="1072029" cy="22749"/>
          </a:xfrm>
          <a:prstGeom prst="rect">
            <a:avLst/>
          </a:prstGeom>
          <a:solidFill>
            <a:srgbClr val="DB1E36"/>
          </a:solidFill>
        </p:spPr>
      </p:sp>
      <p:sp>
        <p:nvSpPr>
          <p:cNvPr id="14" name="TextBox 14"/>
          <p:cNvSpPr txBox="1"/>
          <p:nvPr/>
        </p:nvSpPr>
        <p:spPr>
          <a:xfrm>
            <a:off x="1864732" y="2771588"/>
            <a:ext cx="3635215" cy="1312603"/>
          </a:xfrm>
          <a:prstGeom prst="rect">
            <a:avLst/>
          </a:prstGeom>
        </p:spPr>
        <p:txBody>
          <a:bodyPr lIns="0" tIns="0" rIns="0" bIns="0" rtlCol="0" anchor="t">
            <a:spAutoFit/>
          </a:bodyPr>
          <a:lstStyle/>
          <a:p>
            <a:pPr>
              <a:lnSpc>
                <a:spcPts val="5200"/>
              </a:lnSpc>
            </a:pPr>
            <a:r>
              <a:rPr lang="en-US" sz="4300" b="1" spc="130">
                <a:solidFill>
                  <a:srgbClr val="DB1E36"/>
                </a:solidFill>
                <a:latin typeface="Barlow"/>
              </a:rPr>
              <a:t>STAY</a:t>
            </a:r>
          </a:p>
          <a:p>
            <a:pPr>
              <a:lnSpc>
                <a:spcPts val="5200"/>
              </a:lnSpc>
            </a:pPr>
            <a:r>
              <a:rPr lang="en-US" sz="4300" b="1" spc="130">
                <a:solidFill>
                  <a:srgbClr val="DB1E36"/>
                </a:solidFill>
                <a:latin typeface="Barlow"/>
              </a:rPr>
              <a:t>CONNECTED</a:t>
            </a:r>
          </a:p>
        </p:txBody>
      </p:sp>
      <p:sp>
        <p:nvSpPr>
          <p:cNvPr id="9" name="AutoShape 13">
            <a:extLst>
              <a:ext uri="{FF2B5EF4-FFF2-40B4-BE49-F238E27FC236}">
                <a16:creationId xmlns:a16="http://schemas.microsoft.com/office/drawing/2014/main" id="{1A69C4F8-D06A-49DB-8D38-3845A458D758}"/>
              </a:ext>
            </a:extLst>
          </p:cNvPr>
          <p:cNvSpPr/>
          <p:nvPr/>
        </p:nvSpPr>
        <p:spPr>
          <a:xfrm>
            <a:off x="1" y="-1"/>
            <a:ext cx="976125" cy="6850814"/>
          </a:xfrm>
          <a:prstGeom prst="rect">
            <a:avLst/>
          </a:prstGeom>
          <a:solidFill>
            <a:srgbClr val="2F2F51"/>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1800"/>
          </a:p>
        </p:txBody>
      </p:sp>
      <p:pic>
        <p:nvPicPr>
          <p:cNvPr id="2" name="Picture 2" descr="Icon&#10;&#10;Description automatically generated">
            <a:extLst>
              <a:ext uri="{FF2B5EF4-FFF2-40B4-BE49-F238E27FC236}">
                <a16:creationId xmlns:a16="http://schemas.microsoft.com/office/drawing/2014/main" id="{71DACC13-102C-412D-BBAA-BE8210FBC6D8}"/>
              </a:ext>
            </a:extLst>
          </p:cNvPr>
          <p:cNvPicPr>
            <a:picLocks noChangeAspect="1"/>
          </p:cNvPicPr>
          <p:nvPr/>
        </p:nvPicPr>
        <p:blipFill>
          <a:blip r:embed="rId3"/>
          <a:stretch>
            <a:fillRect/>
          </a:stretch>
        </p:blipFill>
        <p:spPr>
          <a:xfrm>
            <a:off x="9444841" y="4765852"/>
            <a:ext cx="2743200" cy="2096219"/>
          </a:xfrm>
          <a:prstGeom prst="rect">
            <a:avLst/>
          </a:prstGeom>
        </p:spPr>
      </p:pic>
    </p:spTree>
    <p:extLst>
      <p:ext uri="{BB962C8B-B14F-4D97-AF65-F5344CB8AC3E}">
        <p14:creationId xmlns:p14="http://schemas.microsoft.com/office/powerpoint/2010/main" val="1469345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a:extLst>
              <a:ext uri="{FF2B5EF4-FFF2-40B4-BE49-F238E27FC236}">
                <a16:creationId xmlns:a16="http://schemas.microsoft.com/office/drawing/2014/main" id="{D61DDEFA-B71C-4D76-ADAF-136A0C8A2E3B}"/>
              </a:ext>
            </a:extLst>
          </p:cNvPr>
          <p:cNvPicPr>
            <a:picLocks noChangeAspect="1"/>
          </p:cNvPicPr>
          <p:nvPr/>
        </p:nvPicPr>
        <p:blipFill>
          <a:blip r:embed="rId3"/>
          <a:stretch>
            <a:fillRect/>
          </a:stretch>
        </p:blipFill>
        <p:spPr>
          <a:xfrm>
            <a:off x="7456923" y="3148949"/>
            <a:ext cx="4825352" cy="4122574"/>
          </a:xfrm>
          <a:prstGeom prst="rect">
            <a:avLst/>
          </a:prstGeom>
        </p:spPr>
      </p:pic>
      <p:sp>
        <p:nvSpPr>
          <p:cNvPr id="12" name="AutoShape 3">
            <a:extLst>
              <a:ext uri="{FF2B5EF4-FFF2-40B4-BE49-F238E27FC236}">
                <a16:creationId xmlns:a16="http://schemas.microsoft.com/office/drawing/2014/main" id="{7A474A8E-6321-BC44-94E7-70B52150D416}"/>
              </a:ext>
            </a:extLst>
          </p:cNvPr>
          <p:cNvSpPr/>
          <p:nvPr/>
        </p:nvSpPr>
        <p:spPr>
          <a:xfrm rot="16200000">
            <a:off x="4993292" y="-4996240"/>
            <a:ext cx="1487993" cy="11480470"/>
          </a:xfrm>
          <a:prstGeom prst="rect">
            <a:avLst/>
          </a:prstGeom>
          <a:solidFill>
            <a:srgbClr val="D9D8D6">
              <a:alpha val="29803"/>
            </a:srgbClr>
          </a:solidFill>
        </p:spPr>
      </p:sp>
      <p:sp>
        <p:nvSpPr>
          <p:cNvPr id="13" name="AutoShape 5">
            <a:extLst>
              <a:ext uri="{FF2B5EF4-FFF2-40B4-BE49-F238E27FC236}">
                <a16:creationId xmlns:a16="http://schemas.microsoft.com/office/drawing/2014/main" id="{C38BF757-80C0-DA4A-8EF5-EE0CE90965BE}"/>
              </a:ext>
            </a:extLst>
          </p:cNvPr>
          <p:cNvSpPr/>
          <p:nvPr/>
        </p:nvSpPr>
        <p:spPr>
          <a:xfrm>
            <a:off x="1" y="743996"/>
            <a:ext cx="1072029" cy="22749"/>
          </a:xfrm>
          <a:prstGeom prst="rect">
            <a:avLst/>
          </a:prstGeom>
          <a:solidFill>
            <a:srgbClr val="DB1E36"/>
          </a:solidFill>
        </p:spPr>
      </p:sp>
      <p:sp>
        <p:nvSpPr>
          <p:cNvPr id="2" name="TextBox 2"/>
          <p:cNvSpPr txBox="1"/>
          <p:nvPr/>
        </p:nvSpPr>
        <p:spPr>
          <a:xfrm>
            <a:off x="1562262" y="481690"/>
            <a:ext cx="5501854" cy="525144"/>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KEYS TO SUCCESS 6</a:t>
            </a:r>
            <a:r>
              <a:rPr lang="en-US" sz="3600" b="1" baseline="30000">
                <a:solidFill>
                  <a:srgbClr val="DB1E36"/>
                </a:solidFill>
                <a:latin typeface="Barlow"/>
              </a:rPr>
              <a:t>th</a:t>
            </a:r>
            <a:r>
              <a:rPr lang="en-US" sz="3600" b="1">
                <a:solidFill>
                  <a:srgbClr val="DB1E36"/>
                </a:solidFill>
                <a:latin typeface="Barlow"/>
              </a:rPr>
              <a:t>-12</a:t>
            </a:r>
            <a:r>
              <a:rPr lang="en-US" sz="3600" b="1" baseline="30000">
                <a:solidFill>
                  <a:srgbClr val="DB1E36"/>
                </a:solidFill>
                <a:latin typeface="Barlow"/>
              </a:rPr>
              <a:t>th</a:t>
            </a:r>
            <a:r>
              <a:rPr lang="en-US" sz="3600" b="1">
                <a:solidFill>
                  <a:srgbClr val="DB1E36"/>
                </a:solidFill>
                <a:latin typeface="Barlow"/>
              </a:rPr>
              <a:t> </a:t>
            </a:r>
            <a:endParaRPr lang="en-US" sz="3600" b="1">
              <a:solidFill>
                <a:srgbClr val="DB1E36"/>
              </a:solidFill>
              <a:latin typeface="Barlow" panose="00000500000000000000" pitchFamily="2" charset="0"/>
            </a:endParaRPr>
          </a:p>
        </p:txBody>
      </p:sp>
      <p:sp>
        <p:nvSpPr>
          <p:cNvPr id="3" name="TextBox 3"/>
          <p:cNvSpPr txBox="1"/>
          <p:nvPr/>
        </p:nvSpPr>
        <p:spPr>
          <a:xfrm>
            <a:off x="1482565" y="1666304"/>
            <a:ext cx="4380996" cy="3802323"/>
          </a:xfrm>
          <a:prstGeom prst="rect">
            <a:avLst/>
          </a:prstGeom>
        </p:spPr>
        <p:txBody>
          <a:bodyPr wrap="square" lIns="0" tIns="0" rIns="0" bIns="0" rtlCol="0" anchor="t">
            <a:spAutoFit/>
          </a:bodyPr>
          <a:lstStyle/>
          <a:p>
            <a:pPr>
              <a:lnSpc>
                <a:spcPts val="3000"/>
              </a:lnSpc>
            </a:pPr>
            <a:r>
              <a:rPr lang="en-US" sz="2000" b="1">
                <a:solidFill>
                  <a:srgbClr val="4D4A46"/>
                </a:solidFill>
                <a:latin typeface="Barlow" pitchFamily="2" charset="77"/>
              </a:rPr>
              <a:t>STUDENT FEATURES: </a:t>
            </a:r>
          </a:p>
          <a:p>
            <a:pPr>
              <a:lnSpc>
                <a:spcPts val="3000"/>
              </a:lnSpc>
            </a:pPr>
            <a:r>
              <a:rPr lang="en-US" sz="2000">
                <a:solidFill>
                  <a:srgbClr val="4D4A46"/>
                </a:solidFill>
                <a:latin typeface="Barlow"/>
              </a:rPr>
              <a:t>CTE Pathways Dashboard</a:t>
            </a:r>
          </a:p>
          <a:p>
            <a:pPr>
              <a:lnSpc>
                <a:spcPts val="3000"/>
              </a:lnSpc>
            </a:pPr>
            <a:r>
              <a:rPr lang="en-US" sz="2000">
                <a:solidFill>
                  <a:srgbClr val="4D4A46"/>
                </a:solidFill>
                <a:latin typeface="Barlow"/>
              </a:rPr>
              <a:t>Scholarship Database</a:t>
            </a:r>
          </a:p>
          <a:p>
            <a:pPr>
              <a:lnSpc>
                <a:spcPts val="3000"/>
              </a:lnSpc>
            </a:pPr>
            <a:r>
              <a:rPr lang="en-US" sz="2000">
                <a:solidFill>
                  <a:srgbClr val="4D4A46"/>
                </a:solidFill>
                <a:latin typeface="Barlow"/>
              </a:rPr>
              <a:t>Internship/Opportunities Database</a:t>
            </a:r>
          </a:p>
          <a:p>
            <a:pPr>
              <a:lnSpc>
                <a:spcPts val="3000"/>
              </a:lnSpc>
            </a:pPr>
            <a:r>
              <a:rPr lang="en-US" sz="2000">
                <a:solidFill>
                  <a:srgbClr val="4D4A46"/>
                </a:solidFill>
                <a:latin typeface="Barlow"/>
                <a:ea typeface="+mn-lt"/>
                <a:cs typeface="+mn-lt"/>
              </a:rPr>
              <a:t>Personalized Notifications</a:t>
            </a:r>
            <a:endParaRPr lang="en-US" sz="2000">
              <a:latin typeface="Barlow"/>
              <a:ea typeface="+mn-lt"/>
              <a:cs typeface="+mn-lt"/>
            </a:endParaRPr>
          </a:p>
          <a:p>
            <a:pPr>
              <a:lnSpc>
                <a:spcPts val="3000"/>
              </a:lnSpc>
            </a:pPr>
            <a:r>
              <a:rPr lang="en-US" sz="2000">
                <a:solidFill>
                  <a:srgbClr val="4D4A46"/>
                </a:solidFill>
                <a:latin typeface="Barlow"/>
                <a:ea typeface="+mn-lt"/>
                <a:cs typeface="+mn-lt"/>
              </a:rPr>
              <a:t>Ability to Favorite Opportunities</a:t>
            </a:r>
            <a:endParaRPr lang="en-US" sz="2000">
              <a:latin typeface="Barlow"/>
              <a:ea typeface="+mn-lt"/>
              <a:cs typeface="+mn-lt"/>
            </a:endParaRPr>
          </a:p>
          <a:p>
            <a:pPr>
              <a:lnSpc>
                <a:spcPts val="3000"/>
              </a:lnSpc>
            </a:pPr>
            <a:r>
              <a:rPr lang="en-US" sz="2000">
                <a:solidFill>
                  <a:srgbClr val="4D4A46"/>
                </a:solidFill>
                <a:latin typeface="Barlow"/>
              </a:rPr>
              <a:t>Prize Dashboard</a:t>
            </a:r>
            <a:br>
              <a:rPr lang="en-US" sz="2000">
                <a:latin typeface="Barlow" pitchFamily="2" charset="77"/>
              </a:rPr>
            </a:br>
            <a:r>
              <a:rPr lang="en-US" sz="2000">
                <a:solidFill>
                  <a:srgbClr val="4D4A46"/>
                </a:solidFill>
                <a:latin typeface="Barlow"/>
                <a:ea typeface="+mn-lt"/>
                <a:cs typeface="+mn-lt"/>
              </a:rPr>
              <a:t>Financial Aid Resources</a:t>
            </a:r>
            <a:endParaRPr lang="en-US" sz="2000">
              <a:latin typeface="Barlow"/>
              <a:ea typeface="+mn-lt"/>
              <a:cs typeface="+mn-lt"/>
            </a:endParaRPr>
          </a:p>
          <a:p>
            <a:pPr>
              <a:lnSpc>
                <a:spcPts val="3000"/>
              </a:lnSpc>
            </a:pPr>
            <a:r>
              <a:rPr lang="en-US" sz="2000">
                <a:solidFill>
                  <a:srgbClr val="4D4A46"/>
                </a:solidFill>
                <a:latin typeface="Barlow"/>
                <a:cs typeface="Calibri"/>
              </a:rPr>
              <a:t>Monthly Parent Emails </a:t>
            </a:r>
          </a:p>
          <a:p>
            <a:pPr>
              <a:lnSpc>
                <a:spcPts val="3000"/>
              </a:lnSpc>
            </a:pPr>
            <a:endParaRPr lang="en-US" sz="2000">
              <a:latin typeface="Barlow" pitchFamily="2" charset="77"/>
            </a:endParaRPr>
          </a:p>
        </p:txBody>
      </p:sp>
      <p:sp>
        <p:nvSpPr>
          <p:cNvPr id="6" name="AutoShape 6"/>
          <p:cNvSpPr/>
          <p:nvPr/>
        </p:nvSpPr>
        <p:spPr>
          <a:xfrm rot="5400000">
            <a:off x="7790051" y="3533019"/>
            <a:ext cx="7397695" cy="22749"/>
          </a:xfrm>
          <a:prstGeom prst="rect">
            <a:avLst/>
          </a:prstGeom>
          <a:solidFill>
            <a:srgbClr val="D9D8D6">
              <a:alpha val="38823"/>
            </a:srgbClr>
          </a:solidFill>
        </p:spPr>
      </p:sp>
      <p:sp>
        <p:nvSpPr>
          <p:cNvPr id="8" name="TextBox 8"/>
          <p:cNvSpPr txBox="1"/>
          <p:nvPr/>
        </p:nvSpPr>
        <p:spPr>
          <a:xfrm rot="16200000">
            <a:off x="9971569" y="2435404"/>
            <a:ext cx="3730039" cy="230832"/>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STUDENT FEATURES</a:t>
            </a:r>
          </a:p>
        </p:txBody>
      </p:sp>
      <p:pic>
        <p:nvPicPr>
          <p:cNvPr id="15" name="Picture 15">
            <a:extLst>
              <a:ext uri="{FF2B5EF4-FFF2-40B4-BE49-F238E27FC236}">
                <a16:creationId xmlns:a16="http://schemas.microsoft.com/office/drawing/2014/main" id="{4DF5B83E-16A0-4C9D-AE8F-5E06FE732D20}"/>
              </a:ext>
            </a:extLst>
          </p:cNvPr>
          <p:cNvPicPr>
            <a:picLocks noChangeAspect="1"/>
          </p:cNvPicPr>
          <p:nvPr/>
        </p:nvPicPr>
        <p:blipFill>
          <a:blip r:embed="rId4"/>
          <a:stretch>
            <a:fillRect/>
          </a:stretch>
        </p:blipFill>
        <p:spPr>
          <a:xfrm>
            <a:off x="6632265" y="1777845"/>
            <a:ext cx="4624438" cy="3082959"/>
          </a:xfrm>
          <a:prstGeom prst="rect">
            <a:avLst/>
          </a:prstGeom>
        </p:spPr>
      </p:pic>
      <p:pic>
        <p:nvPicPr>
          <p:cNvPr id="4" name="Picture 4">
            <a:extLst>
              <a:ext uri="{FF2B5EF4-FFF2-40B4-BE49-F238E27FC236}">
                <a16:creationId xmlns:a16="http://schemas.microsoft.com/office/drawing/2014/main" id="{622F23BB-40B8-4306-A3E5-3DD0662E36F3}"/>
              </a:ext>
            </a:extLst>
          </p:cNvPr>
          <p:cNvPicPr>
            <a:picLocks noChangeAspect="1"/>
          </p:cNvPicPr>
          <p:nvPr/>
        </p:nvPicPr>
        <p:blipFill>
          <a:blip r:embed="rId5"/>
          <a:stretch>
            <a:fillRect/>
          </a:stretch>
        </p:blipFill>
        <p:spPr>
          <a:xfrm>
            <a:off x="5486400" y="4086225"/>
            <a:ext cx="3843866" cy="2564341"/>
          </a:xfrm>
          <a:prstGeom prst="rect">
            <a:avLst/>
          </a:prstGeom>
        </p:spPr>
      </p:pic>
    </p:spTree>
    <p:extLst>
      <p:ext uri="{BB962C8B-B14F-4D97-AF65-F5344CB8AC3E}">
        <p14:creationId xmlns:p14="http://schemas.microsoft.com/office/powerpoint/2010/main" val="428842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rot="16200000">
            <a:off x="5045456" y="-5045456"/>
            <a:ext cx="1386613" cy="11477523"/>
          </a:xfrm>
          <a:prstGeom prst="rect">
            <a:avLst/>
          </a:prstGeom>
          <a:solidFill>
            <a:srgbClr val="D9D8D6">
              <a:alpha val="29803"/>
            </a:srgbClr>
          </a:solidFill>
        </p:spPr>
      </p:sp>
      <p:sp>
        <p:nvSpPr>
          <p:cNvPr id="2" name="TextBox 2"/>
          <p:cNvSpPr txBox="1"/>
          <p:nvPr/>
        </p:nvSpPr>
        <p:spPr>
          <a:xfrm>
            <a:off x="1377795" y="590095"/>
            <a:ext cx="9416473" cy="525144"/>
          </a:xfrm>
          <a:prstGeom prst="rect">
            <a:avLst/>
          </a:prstGeom>
        </p:spPr>
        <p:txBody>
          <a:bodyPr wrap="square" lIns="0" tIns="0" rIns="0" bIns="0" rtlCol="0" anchor="t">
            <a:spAutoFit/>
          </a:bodyPr>
          <a:lstStyle/>
          <a:p>
            <a:pPr>
              <a:lnSpc>
                <a:spcPts val="4480"/>
              </a:lnSpc>
            </a:pPr>
            <a:r>
              <a:rPr lang="en-US" sz="3600" b="1" spc="200">
                <a:solidFill>
                  <a:srgbClr val="DB1E36"/>
                </a:solidFill>
                <a:latin typeface="Barlow"/>
              </a:rPr>
              <a:t>KEEP GOING!</a:t>
            </a:r>
            <a:endParaRPr lang="en-US" sz="3600" b="1" spc="200">
              <a:latin typeface="Barlow"/>
            </a:endParaRPr>
          </a:p>
        </p:txBody>
      </p:sp>
      <p:sp>
        <p:nvSpPr>
          <p:cNvPr id="4" name="AutoShape 4"/>
          <p:cNvSpPr/>
          <p:nvPr/>
        </p:nvSpPr>
        <p:spPr>
          <a:xfrm rot="5400000">
            <a:off x="7790051" y="3533019"/>
            <a:ext cx="7397695" cy="22749"/>
          </a:xfrm>
          <a:prstGeom prst="rect">
            <a:avLst/>
          </a:prstGeom>
          <a:solidFill>
            <a:srgbClr val="D9D8D6">
              <a:alpha val="38823"/>
            </a:srgbClr>
          </a:solidFill>
        </p:spPr>
      </p:sp>
      <p:sp>
        <p:nvSpPr>
          <p:cNvPr id="5" name="AutoShape 5"/>
          <p:cNvSpPr/>
          <p:nvPr/>
        </p:nvSpPr>
        <p:spPr>
          <a:xfrm>
            <a:off x="-48443" y="842045"/>
            <a:ext cx="1072029" cy="22749"/>
          </a:xfrm>
          <a:prstGeom prst="rect">
            <a:avLst/>
          </a:prstGeom>
          <a:solidFill>
            <a:srgbClr val="DB1E36"/>
          </a:solidFill>
        </p:spPr>
      </p:sp>
      <p:sp>
        <p:nvSpPr>
          <p:cNvPr id="8" name="TextBox 8"/>
          <p:cNvSpPr txBox="1"/>
          <p:nvPr/>
        </p:nvSpPr>
        <p:spPr>
          <a:xfrm rot="16200000">
            <a:off x="9971569" y="2444959"/>
            <a:ext cx="3730039" cy="211725"/>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ADULT PORTAL</a:t>
            </a:r>
            <a:endParaRPr lang="en-US"/>
          </a:p>
        </p:txBody>
      </p:sp>
      <p:sp>
        <p:nvSpPr>
          <p:cNvPr id="10" name="TextBox 2">
            <a:extLst>
              <a:ext uri="{FF2B5EF4-FFF2-40B4-BE49-F238E27FC236}">
                <a16:creationId xmlns:a16="http://schemas.microsoft.com/office/drawing/2014/main" id="{2A5CC2ED-004A-48EA-A2C9-26AE5F742DC4}"/>
              </a:ext>
            </a:extLst>
          </p:cNvPr>
          <p:cNvSpPr txBox="1"/>
          <p:nvPr/>
        </p:nvSpPr>
        <p:spPr>
          <a:xfrm>
            <a:off x="1377795" y="1976709"/>
            <a:ext cx="4044909" cy="3554819"/>
          </a:xfrm>
          <a:prstGeom prst="rect">
            <a:avLst/>
          </a:prstGeom>
        </p:spPr>
        <p:txBody>
          <a:bodyPr wrap="square" lIns="0" tIns="0" rIns="0" bIns="0" rtlCol="0" anchor="t">
            <a:spAutoFit/>
          </a:bodyPr>
          <a:lstStyle/>
          <a:p>
            <a:r>
              <a:rPr lang="en-US" sz="2100">
                <a:solidFill>
                  <a:schemeClr val="tx1">
                    <a:lumMod val="75000"/>
                    <a:lumOff val="25000"/>
                  </a:schemeClr>
                </a:solidFill>
                <a:latin typeface="Barlow" panose="00000500000000000000" pitchFamily="2" charset="0"/>
              </a:rPr>
              <a:t>After high school graduation, </a:t>
            </a:r>
            <a:r>
              <a:rPr lang="en-US" sz="2100">
                <a:solidFill>
                  <a:srgbClr val="DB1E36"/>
                </a:solidFill>
                <a:latin typeface="Barlow" panose="00000500000000000000" pitchFamily="2" charset="0"/>
              </a:rPr>
              <a:t>students can still utilize Keys to Success </a:t>
            </a:r>
            <a:r>
              <a:rPr lang="en-US" sz="2100">
                <a:solidFill>
                  <a:schemeClr val="tx1">
                    <a:lumMod val="75000"/>
                    <a:lumOff val="25000"/>
                  </a:schemeClr>
                </a:solidFill>
                <a:latin typeface="Barlow" panose="00000500000000000000" pitchFamily="2" charset="0"/>
              </a:rPr>
              <a:t>through the Adult Portal!</a:t>
            </a:r>
          </a:p>
          <a:p>
            <a:endParaRPr lang="en-US" sz="2100">
              <a:solidFill>
                <a:schemeClr val="tx1">
                  <a:lumMod val="75000"/>
                  <a:lumOff val="25000"/>
                </a:schemeClr>
              </a:solidFill>
              <a:latin typeface="Barlow" panose="00000500000000000000" pitchFamily="2" charset="0"/>
            </a:endParaRPr>
          </a:p>
          <a:p>
            <a:r>
              <a:rPr lang="en-US" sz="2100">
                <a:solidFill>
                  <a:schemeClr val="tx1">
                    <a:lumMod val="75000"/>
                    <a:lumOff val="25000"/>
                  </a:schemeClr>
                </a:solidFill>
                <a:latin typeface="Barlow" panose="00000500000000000000" pitchFamily="2" charset="0"/>
              </a:rPr>
              <a:t>Student accounts are automatically rolled over to an adult account upon graduation. </a:t>
            </a:r>
          </a:p>
          <a:p>
            <a:endParaRPr lang="en-US" sz="2100">
              <a:solidFill>
                <a:schemeClr val="tx1">
                  <a:lumMod val="75000"/>
                  <a:lumOff val="25000"/>
                </a:schemeClr>
              </a:solidFill>
              <a:latin typeface="Barlow" panose="00000500000000000000" pitchFamily="2" charset="0"/>
            </a:endParaRPr>
          </a:p>
          <a:p>
            <a:r>
              <a:rPr lang="en-US" sz="2100">
                <a:solidFill>
                  <a:schemeClr val="tx1">
                    <a:lumMod val="75000"/>
                    <a:lumOff val="25000"/>
                  </a:schemeClr>
                </a:solidFill>
                <a:latin typeface="Barlow" panose="00000500000000000000" pitchFamily="2" charset="0"/>
              </a:rPr>
              <a:t>You can access a </a:t>
            </a:r>
            <a:r>
              <a:rPr lang="en-US" sz="2100">
                <a:solidFill>
                  <a:srgbClr val="DB1E36"/>
                </a:solidFill>
                <a:latin typeface="Barlow" panose="00000500000000000000" pitchFamily="2" charset="0"/>
              </a:rPr>
              <a:t>job board, internships, scholarships, assessments, </a:t>
            </a:r>
            <a:r>
              <a:rPr lang="en-US" sz="2100">
                <a:solidFill>
                  <a:schemeClr val="tx1">
                    <a:lumMod val="75000"/>
                    <a:lumOff val="25000"/>
                  </a:schemeClr>
                </a:solidFill>
                <a:latin typeface="Barlow" panose="00000500000000000000" pitchFamily="2" charset="0"/>
              </a:rPr>
              <a:t>and more!</a:t>
            </a:r>
            <a:endParaRPr lang="en-US" sz="700">
              <a:solidFill>
                <a:schemeClr val="tx1">
                  <a:lumMod val="75000"/>
                  <a:lumOff val="25000"/>
                </a:schemeClr>
              </a:solidFill>
              <a:latin typeface="Barlow" panose="00000500000000000000" pitchFamily="2" charset="0"/>
            </a:endParaRPr>
          </a:p>
        </p:txBody>
      </p:sp>
      <p:pic>
        <p:nvPicPr>
          <p:cNvPr id="4098" name="Picture 2">
            <a:extLst>
              <a:ext uri="{FF2B5EF4-FFF2-40B4-BE49-F238E27FC236}">
                <a16:creationId xmlns:a16="http://schemas.microsoft.com/office/drawing/2014/main" id="{70484471-E4AE-7C4F-8326-E16E6BE2C6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63" t="5588" r="14654" b="11443"/>
          <a:stretch/>
        </p:blipFill>
        <p:spPr bwMode="auto">
          <a:xfrm>
            <a:off x="8494094" y="1541065"/>
            <a:ext cx="2501902" cy="47993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468310F-0E75-054E-8FF8-B4B7DA05AD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61" t="3822" r="6128"/>
          <a:stretch/>
        </p:blipFill>
        <p:spPr bwMode="auto">
          <a:xfrm>
            <a:off x="5738762" y="1546934"/>
            <a:ext cx="2667371" cy="492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73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2">
            <a:extLst>
              <a:ext uri="{FF2B5EF4-FFF2-40B4-BE49-F238E27FC236}">
                <a16:creationId xmlns:a16="http://schemas.microsoft.com/office/drawing/2014/main" id="{734A5FFE-52B2-8F4C-8D7E-623256424D4E}"/>
              </a:ext>
            </a:extLst>
          </p:cNvPr>
          <p:cNvSpPr/>
          <p:nvPr/>
        </p:nvSpPr>
        <p:spPr>
          <a:xfrm>
            <a:off x="-207777" y="4493972"/>
            <a:ext cx="5525758" cy="2438400"/>
          </a:xfrm>
          <a:prstGeom prst="rect">
            <a:avLst/>
          </a:prstGeom>
          <a:solidFill>
            <a:srgbClr val="DB1E36"/>
          </a:solidFill>
        </p:spPr>
      </p:sp>
      <p:sp>
        <p:nvSpPr>
          <p:cNvPr id="3" name="AutoShape 3"/>
          <p:cNvSpPr/>
          <p:nvPr/>
        </p:nvSpPr>
        <p:spPr>
          <a:xfrm rot="16200000">
            <a:off x="5317873" y="675402"/>
            <a:ext cx="6865509" cy="5476541"/>
          </a:xfrm>
          <a:prstGeom prst="rect">
            <a:avLst/>
          </a:prstGeom>
          <a:solidFill>
            <a:srgbClr val="D9D8D6">
              <a:alpha val="29803"/>
            </a:srgbClr>
          </a:solidFill>
        </p:spPr>
      </p:sp>
      <p:sp>
        <p:nvSpPr>
          <p:cNvPr id="2" name="TextBox 2"/>
          <p:cNvSpPr txBox="1"/>
          <p:nvPr/>
        </p:nvSpPr>
        <p:spPr>
          <a:xfrm>
            <a:off x="1377795" y="590094"/>
            <a:ext cx="5741103" cy="525144"/>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KTS BY NUMBERS</a:t>
            </a:r>
            <a:endParaRPr lang="en-US" sz="3600" b="1">
              <a:latin typeface="Barlow"/>
            </a:endParaRPr>
          </a:p>
        </p:txBody>
      </p:sp>
      <p:sp>
        <p:nvSpPr>
          <p:cNvPr id="4" name="AutoShape 4"/>
          <p:cNvSpPr/>
          <p:nvPr/>
        </p:nvSpPr>
        <p:spPr>
          <a:xfrm rot="5400000">
            <a:off x="7790051" y="3533019"/>
            <a:ext cx="7397695" cy="22749"/>
          </a:xfrm>
          <a:prstGeom prst="rect">
            <a:avLst/>
          </a:prstGeom>
          <a:solidFill>
            <a:srgbClr val="D9D8D6">
              <a:alpha val="38823"/>
            </a:srgbClr>
          </a:solidFill>
        </p:spPr>
      </p:sp>
      <p:sp>
        <p:nvSpPr>
          <p:cNvPr id="5" name="AutoShape 5"/>
          <p:cNvSpPr/>
          <p:nvPr/>
        </p:nvSpPr>
        <p:spPr>
          <a:xfrm>
            <a:off x="-48443" y="842045"/>
            <a:ext cx="1072029" cy="22749"/>
          </a:xfrm>
          <a:prstGeom prst="rect">
            <a:avLst/>
          </a:prstGeom>
          <a:solidFill>
            <a:srgbClr val="DB1E36"/>
          </a:solidFill>
        </p:spPr>
      </p:sp>
      <p:sp>
        <p:nvSpPr>
          <p:cNvPr id="8" name="TextBox 8"/>
          <p:cNvSpPr txBox="1"/>
          <p:nvPr/>
        </p:nvSpPr>
        <p:spPr>
          <a:xfrm rot="16200000">
            <a:off x="9971569" y="2444958"/>
            <a:ext cx="3730039" cy="211725"/>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OUR IMPACT</a:t>
            </a:r>
            <a:endParaRPr lang="en-US"/>
          </a:p>
        </p:txBody>
      </p:sp>
      <p:sp>
        <p:nvSpPr>
          <p:cNvPr id="10" name="TextBox 2">
            <a:extLst>
              <a:ext uri="{FF2B5EF4-FFF2-40B4-BE49-F238E27FC236}">
                <a16:creationId xmlns:a16="http://schemas.microsoft.com/office/drawing/2014/main" id="{2A5CC2ED-004A-48EA-A2C9-26AE5F742DC4}"/>
              </a:ext>
            </a:extLst>
          </p:cNvPr>
          <p:cNvSpPr txBox="1"/>
          <p:nvPr/>
        </p:nvSpPr>
        <p:spPr>
          <a:xfrm>
            <a:off x="1272115" y="1781402"/>
            <a:ext cx="4317052" cy="1946687"/>
          </a:xfrm>
          <a:prstGeom prst="rect">
            <a:avLst/>
          </a:prstGeom>
        </p:spPr>
        <p:txBody>
          <a:bodyPr wrap="square" lIns="0" tIns="0" rIns="0" bIns="0" rtlCol="0" anchor="t">
            <a:spAutoFit/>
          </a:bodyPr>
          <a:lstStyle/>
          <a:p>
            <a:r>
              <a:rPr lang="en-US" sz="5300" b="1">
                <a:solidFill>
                  <a:srgbClr val="DB1E36"/>
                </a:solidFill>
                <a:latin typeface="Barlow"/>
              </a:rPr>
              <a:t>38,000+</a:t>
            </a:r>
            <a:endParaRPr lang="en-US"/>
          </a:p>
          <a:p>
            <a:r>
              <a:rPr lang="en-US" sz="2100">
                <a:solidFill>
                  <a:schemeClr val="tx1">
                    <a:lumMod val="75000"/>
                    <a:lumOff val="25000"/>
                  </a:schemeClr>
                </a:solidFill>
                <a:latin typeface="Barlow"/>
              </a:rPr>
              <a:t>TOTAL NUMBER OF APP USERS</a:t>
            </a:r>
          </a:p>
          <a:p>
            <a:pPr>
              <a:lnSpc>
                <a:spcPct val="150000"/>
              </a:lnSpc>
            </a:pPr>
            <a:r>
              <a:rPr lang="en-US" sz="2100" b="1">
                <a:solidFill>
                  <a:srgbClr val="DB1E36"/>
                </a:solidFill>
                <a:latin typeface="Barlow"/>
              </a:rPr>
              <a:t>17,600+</a:t>
            </a:r>
            <a:r>
              <a:rPr lang="en-US" sz="2100">
                <a:solidFill>
                  <a:schemeClr val="tx1">
                    <a:lumMod val="75000"/>
                    <a:lumOff val="25000"/>
                  </a:schemeClr>
                </a:solidFill>
                <a:latin typeface="Barlow"/>
              </a:rPr>
              <a:t> opportunity engagements</a:t>
            </a:r>
          </a:p>
          <a:p>
            <a:r>
              <a:rPr lang="en-US" sz="2100" b="1">
                <a:solidFill>
                  <a:srgbClr val="DB1E36"/>
                </a:solidFill>
                <a:latin typeface="Barlow"/>
              </a:rPr>
              <a:t>42,500+</a:t>
            </a:r>
            <a:r>
              <a:rPr lang="en-US" sz="2100">
                <a:solidFill>
                  <a:schemeClr val="tx1">
                    <a:lumMod val="75000"/>
                    <a:lumOff val="25000"/>
                  </a:schemeClr>
                </a:solidFill>
                <a:latin typeface="Barlow"/>
              </a:rPr>
              <a:t> scholarship engagements</a:t>
            </a:r>
            <a:endParaRPr lang="en-US" sz="700">
              <a:solidFill>
                <a:schemeClr val="tx1">
                  <a:lumMod val="75000"/>
                  <a:lumOff val="25000"/>
                </a:schemeClr>
              </a:solidFill>
              <a:latin typeface="Barlow"/>
            </a:endParaRPr>
          </a:p>
        </p:txBody>
      </p:sp>
      <p:sp>
        <p:nvSpPr>
          <p:cNvPr id="9" name="TextBox 7">
            <a:extLst>
              <a:ext uri="{FF2B5EF4-FFF2-40B4-BE49-F238E27FC236}">
                <a16:creationId xmlns:a16="http://schemas.microsoft.com/office/drawing/2014/main" id="{7859FABD-CC0D-8E4C-BE13-110729A75A65}"/>
              </a:ext>
            </a:extLst>
          </p:cNvPr>
          <p:cNvSpPr txBox="1"/>
          <p:nvPr/>
        </p:nvSpPr>
        <p:spPr>
          <a:xfrm>
            <a:off x="672826" y="5713172"/>
            <a:ext cx="4035239" cy="769441"/>
          </a:xfrm>
          <a:prstGeom prst="rect">
            <a:avLst/>
          </a:prstGeom>
        </p:spPr>
        <p:txBody>
          <a:bodyPr wrap="square" lIns="0" tIns="0" rIns="0" bIns="0" rtlCol="0" anchor="t">
            <a:spAutoFit/>
          </a:bodyPr>
          <a:lstStyle/>
          <a:p>
            <a:pPr algn="ctr">
              <a:lnSpc>
                <a:spcPts val="3000"/>
              </a:lnSpc>
            </a:pPr>
            <a:r>
              <a:rPr lang="en-US" sz="2700" spc="20">
                <a:solidFill>
                  <a:schemeClr val="bg1"/>
                </a:solidFill>
                <a:latin typeface="Barlow"/>
                <a:cs typeface="Calibri"/>
              </a:rPr>
              <a:t>SCHOLARSHIP/TUITION WAIVERS AVAILABLE</a:t>
            </a:r>
            <a:endParaRPr lang="en-US">
              <a:solidFill>
                <a:schemeClr val="bg1"/>
              </a:solidFill>
              <a:latin typeface="Barlow"/>
            </a:endParaRPr>
          </a:p>
        </p:txBody>
      </p:sp>
      <p:sp>
        <p:nvSpPr>
          <p:cNvPr id="11" name="TextBox 3">
            <a:extLst>
              <a:ext uri="{FF2B5EF4-FFF2-40B4-BE49-F238E27FC236}">
                <a16:creationId xmlns:a16="http://schemas.microsoft.com/office/drawing/2014/main" id="{97A43BD0-E30B-374B-A293-58C852693E04}"/>
              </a:ext>
            </a:extLst>
          </p:cNvPr>
          <p:cNvSpPr txBox="1"/>
          <p:nvPr/>
        </p:nvSpPr>
        <p:spPr>
          <a:xfrm>
            <a:off x="669988" y="4446010"/>
            <a:ext cx="4037547" cy="1186222"/>
          </a:xfrm>
          <a:prstGeom prst="rect">
            <a:avLst/>
          </a:prstGeom>
        </p:spPr>
        <p:txBody>
          <a:bodyPr lIns="0" tIns="0" rIns="0" bIns="0" rtlCol="0" anchor="t">
            <a:spAutoFit/>
          </a:bodyPr>
          <a:lstStyle/>
          <a:p>
            <a:pPr algn="ctr">
              <a:lnSpc>
                <a:spcPts val="10562"/>
              </a:lnSpc>
            </a:pPr>
            <a:r>
              <a:rPr lang="en-US" sz="6500" b="1" spc="-96">
                <a:solidFill>
                  <a:schemeClr val="bg1"/>
                </a:solidFill>
                <a:latin typeface="Barlow"/>
              </a:rPr>
              <a:t>$160M</a:t>
            </a:r>
            <a:endParaRPr lang="en-US" b="1">
              <a:solidFill>
                <a:schemeClr val="bg1"/>
              </a:solidFill>
              <a:latin typeface="Barlow"/>
            </a:endParaRPr>
          </a:p>
        </p:txBody>
      </p:sp>
      <p:sp>
        <p:nvSpPr>
          <p:cNvPr id="15" name="TextBox 2">
            <a:extLst>
              <a:ext uri="{FF2B5EF4-FFF2-40B4-BE49-F238E27FC236}">
                <a16:creationId xmlns:a16="http://schemas.microsoft.com/office/drawing/2014/main" id="{85E17414-9A2F-3C4F-A0F6-6717B7AF59B5}"/>
              </a:ext>
            </a:extLst>
          </p:cNvPr>
          <p:cNvSpPr txBox="1"/>
          <p:nvPr/>
        </p:nvSpPr>
        <p:spPr>
          <a:xfrm>
            <a:off x="6621847" y="1886403"/>
            <a:ext cx="4044909" cy="2031325"/>
          </a:xfrm>
          <a:prstGeom prst="rect">
            <a:avLst/>
          </a:prstGeom>
        </p:spPr>
        <p:txBody>
          <a:bodyPr wrap="square" lIns="0" tIns="0" rIns="0" bIns="0" rtlCol="0" anchor="t">
            <a:spAutoFit/>
          </a:bodyPr>
          <a:lstStyle/>
          <a:p>
            <a:r>
              <a:rPr lang="en-US" sz="2700" b="1">
                <a:solidFill>
                  <a:srgbClr val="DB1E36"/>
                </a:solidFill>
                <a:latin typeface="Barlow"/>
              </a:rPr>
              <a:t>TOP 5 CAREER INTERESTS</a:t>
            </a:r>
          </a:p>
          <a:p>
            <a:r>
              <a:rPr lang="en-US" sz="2100">
                <a:solidFill>
                  <a:schemeClr val="tx1">
                    <a:lumMod val="75000"/>
                    <a:lumOff val="25000"/>
                  </a:schemeClr>
                </a:solidFill>
                <a:latin typeface="Barlow"/>
              </a:rPr>
              <a:t>1. Health Science</a:t>
            </a:r>
          </a:p>
          <a:p>
            <a:r>
              <a:rPr lang="en-US" sz="2100">
                <a:solidFill>
                  <a:schemeClr val="tx1">
                    <a:lumMod val="75000"/>
                    <a:lumOff val="25000"/>
                  </a:schemeClr>
                </a:solidFill>
                <a:latin typeface="Barlow"/>
              </a:rPr>
              <a:t>2. Arts &amp; Communication</a:t>
            </a:r>
          </a:p>
          <a:p>
            <a:r>
              <a:rPr lang="en-US" sz="2100">
                <a:solidFill>
                  <a:schemeClr val="tx1">
                    <a:lumMod val="75000"/>
                    <a:lumOff val="25000"/>
                  </a:schemeClr>
                </a:solidFill>
                <a:latin typeface="Barlow"/>
              </a:rPr>
              <a:t>3. STEM</a:t>
            </a:r>
          </a:p>
          <a:p>
            <a:r>
              <a:rPr lang="en-US" sz="2100">
                <a:solidFill>
                  <a:schemeClr val="tx1">
                    <a:lumMod val="75000"/>
                    <a:lumOff val="25000"/>
                  </a:schemeClr>
                </a:solidFill>
                <a:latin typeface="Barlow"/>
              </a:rPr>
              <a:t>4. Human Services</a:t>
            </a:r>
            <a:endParaRPr lang="en-US" sz="2100">
              <a:solidFill>
                <a:schemeClr val="tx1">
                  <a:lumMod val="75000"/>
                  <a:lumOff val="25000"/>
                </a:schemeClr>
              </a:solidFill>
              <a:latin typeface="Barlow" panose="00000500000000000000" pitchFamily="2" charset="0"/>
            </a:endParaRPr>
          </a:p>
          <a:p>
            <a:r>
              <a:rPr lang="en-US" sz="2100">
                <a:solidFill>
                  <a:schemeClr val="tx1">
                    <a:lumMod val="75000"/>
                    <a:lumOff val="25000"/>
                  </a:schemeClr>
                </a:solidFill>
                <a:latin typeface="Barlow"/>
              </a:rPr>
              <a:t>5. Business Management</a:t>
            </a:r>
            <a:endParaRPr lang="en-US" sz="700">
              <a:solidFill>
                <a:schemeClr val="tx1">
                  <a:lumMod val="75000"/>
                  <a:lumOff val="25000"/>
                </a:schemeClr>
              </a:solidFill>
              <a:latin typeface="Barlow"/>
            </a:endParaRPr>
          </a:p>
        </p:txBody>
      </p:sp>
    </p:spTree>
    <p:extLst>
      <p:ext uri="{BB962C8B-B14F-4D97-AF65-F5344CB8AC3E}">
        <p14:creationId xmlns:p14="http://schemas.microsoft.com/office/powerpoint/2010/main" val="2021887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44BBC823-17EB-4C18-81DA-9DB9C286E74A}"/>
              </a:ext>
            </a:extLst>
          </p:cNvPr>
          <p:cNvSpPr/>
          <p:nvPr/>
        </p:nvSpPr>
        <p:spPr>
          <a:xfrm>
            <a:off x="9734315" y="3810000"/>
            <a:ext cx="3912043" cy="3702148"/>
          </a:xfrm>
          <a:prstGeom prst="ellipse">
            <a:avLst/>
          </a:prstGeom>
          <a:solidFill>
            <a:srgbClr val="DDD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2"/>
          <p:cNvSpPr txBox="1"/>
          <p:nvPr/>
        </p:nvSpPr>
        <p:spPr>
          <a:xfrm>
            <a:off x="1377796" y="590095"/>
            <a:ext cx="9416473" cy="525144"/>
          </a:xfrm>
          <a:prstGeom prst="rect">
            <a:avLst/>
          </a:prstGeom>
        </p:spPr>
        <p:txBody>
          <a:bodyPr wrap="square" lIns="0" tIns="0" rIns="0" bIns="0" rtlCol="0" anchor="t">
            <a:spAutoFit/>
          </a:bodyPr>
          <a:lstStyle/>
          <a:p>
            <a:pPr>
              <a:lnSpc>
                <a:spcPts val="4480"/>
              </a:lnSpc>
            </a:pPr>
            <a:r>
              <a:rPr lang="en-US" sz="3600" b="1" spc="200">
                <a:solidFill>
                  <a:srgbClr val="DB1E36"/>
                </a:solidFill>
                <a:latin typeface="Barlow ExtraBold"/>
                <a:cs typeface="Calibri"/>
              </a:rPr>
              <a:t>CASE STUDY: JENNY</a:t>
            </a:r>
          </a:p>
        </p:txBody>
      </p:sp>
      <p:sp>
        <p:nvSpPr>
          <p:cNvPr id="10" name="TextBox 2">
            <a:extLst>
              <a:ext uri="{FF2B5EF4-FFF2-40B4-BE49-F238E27FC236}">
                <a16:creationId xmlns:a16="http://schemas.microsoft.com/office/drawing/2014/main" id="{2A5CC2ED-004A-48EA-A2C9-26AE5F742DC4}"/>
              </a:ext>
            </a:extLst>
          </p:cNvPr>
          <p:cNvSpPr txBox="1"/>
          <p:nvPr/>
        </p:nvSpPr>
        <p:spPr>
          <a:xfrm>
            <a:off x="1377796" y="1976710"/>
            <a:ext cx="8146262" cy="646331"/>
          </a:xfrm>
          <a:prstGeom prst="rect">
            <a:avLst/>
          </a:prstGeom>
        </p:spPr>
        <p:txBody>
          <a:bodyPr wrap="square" lIns="0" tIns="0" rIns="0" bIns="0" rtlCol="0" anchor="t">
            <a:spAutoFit/>
          </a:bodyPr>
          <a:lstStyle/>
          <a:p>
            <a:r>
              <a:rPr lang="en-US" sz="2100">
                <a:solidFill>
                  <a:schemeClr val="tx1">
                    <a:lumMod val="75000"/>
                    <a:lumOff val="25000"/>
                  </a:schemeClr>
                </a:solidFill>
                <a:latin typeface="Barlow"/>
                <a:cs typeface="Calibri"/>
              </a:rPr>
              <a:t>This is Jenny.</a:t>
            </a:r>
          </a:p>
          <a:p>
            <a:endParaRPr lang="en-US" sz="2100">
              <a:solidFill>
                <a:schemeClr val="tx1">
                  <a:lumMod val="75000"/>
                  <a:lumOff val="25000"/>
                </a:schemeClr>
              </a:solidFill>
              <a:latin typeface="Barlow" panose="00000500000000000000" pitchFamily="2" charset="0"/>
            </a:endParaRPr>
          </a:p>
        </p:txBody>
      </p:sp>
      <p:sp>
        <p:nvSpPr>
          <p:cNvPr id="11" name="AutoShape 13">
            <a:extLst>
              <a:ext uri="{FF2B5EF4-FFF2-40B4-BE49-F238E27FC236}">
                <a16:creationId xmlns:a16="http://schemas.microsoft.com/office/drawing/2014/main" id="{ED133154-DD74-474B-B0E3-6B686E91AD91}"/>
              </a:ext>
            </a:extLst>
          </p:cNvPr>
          <p:cNvSpPr/>
          <p:nvPr/>
        </p:nvSpPr>
        <p:spPr>
          <a:xfrm>
            <a:off x="0" y="-1"/>
            <a:ext cx="641165" cy="6858001"/>
          </a:xfrm>
          <a:prstGeom prst="rect">
            <a:avLst/>
          </a:prstGeom>
          <a:solidFill>
            <a:srgbClr val="2F2F51"/>
          </a:solidFill>
        </p:spPr>
        <p:txBody>
          <a:bodyPr/>
          <a:lstStyle/>
          <a:p>
            <a:endParaRPr lang="en-US"/>
          </a:p>
        </p:txBody>
      </p:sp>
      <p:pic>
        <p:nvPicPr>
          <p:cNvPr id="4" name="Picture 3" descr="A picture containing text, vector graphics&#10;&#10;Description automatically generated">
            <a:extLst>
              <a:ext uri="{FF2B5EF4-FFF2-40B4-BE49-F238E27FC236}">
                <a16:creationId xmlns:a16="http://schemas.microsoft.com/office/drawing/2014/main" id="{8D3D2BF1-0BCA-4AFE-BF26-A0AC388897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369" b="50000"/>
          <a:stretch/>
        </p:blipFill>
        <p:spPr>
          <a:xfrm>
            <a:off x="7630758" y="4789907"/>
            <a:ext cx="4688243" cy="2068095"/>
          </a:xfrm>
          <a:prstGeom prst="rect">
            <a:avLst/>
          </a:prstGeom>
        </p:spPr>
      </p:pic>
      <p:pic>
        <p:nvPicPr>
          <p:cNvPr id="6" name="Picture 6">
            <a:extLst>
              <a:ext uri="{FF2B5EF4-FFF2-40B4-BE49-F238E27FC236}">
                <a16:creationId xmlns:a16="http://schemas.microsoft.com/office/drawing/2014/main" id="{FA8F4702-0B38-4A0F-B3F1-09D8DA23C9C9}"/>
              </a:ext>
            </a:extLst>
          </p:cNvPr>
          <p:cNvPicPr>
            <a:picLocks noChangeAspect="1"/>
          </p:cNvPicPr>
          <p:nvPr/>
        </p:nvPicPr>
        <p:blipFill>
          <a:blip r:embed="rId4"/>
          <a:stretch>
            <a:fillRect/>
          </a:stretch>
        </p:blipFill>
        <p:spPr>
          <a:xfrm>
            <a:off x="4160520" y="1604617"/>
            <a:ext cx="3693160" cy="4908605"/>
          </a:xfrm>
          <a:prstGeom prst="rect">
            <a:avLst/>
          </a:prstGeom>
        </p:spPr>
      </p:pic>
    </p:spTree>
    <p:extLst>
      <p:ext uri="{BB962C8B-B14F-4D97-AF65-F5344CB8AC3E}">
        <p14:creationId xmlns:p14="http://schemas.microsoft.com/office/powerpoint/2010/main" val="238094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77796" y="590095"/>
            <a:ext cx="9416473" cy="548548"/>
          </a:xfrm>
          <a:prstGeom prst="rect">
            <a:avLst/>
          </a:prstGeom>
        </p:spPr>
        <p:txBody>
          <a:bodyPr wrap="square" lIns="0" tIns="0" rIns="0" bIns="0" rtlCol="0" anchor="t">
            <a:spAutoFit/>
          </a:bodyPr>
          <a:lstStyle/>
          <a:p>
            <a:pPr>
              <a:lnSpc>
                <a:spcPts val="4480"/>
              </a:lnSpc>
            </a:pPr>
            <a:r>
              <a:rPr lang="en-US" sz="3600" b="1" spc="200">
                <a:solidFill>
                  <a:srgbClr val="DB1E36"/>
                </a:solidFill>
                <a:latin typeface="Barlow ExtraBold"/>
                <a:cs typeface="Calibri"/>
              </a:rPr>
              <a:t>DREAMS</a:t>
            </a:r>
            <a:endParaRPr lang="en-US"/>
          </a:p>
        </p:txBody>
      </p:sp>
      <p:sp>
        <p:nvSpPr>
          <p:cNvPr id="10" name="TextBox 2">
            <a:extLst>
              <a:ext uri="{FF2B5EF4-FFF2-40B4-BE49-F238E27FC236}">
                <a16:creationId xmlns:a16="http://schemas.microsoft.com/office/drawing/2014/main" id="{2A5CC2ED-004A-48EA-A2C9-26AE5F742DC4}"/>
              </a:ext>
            </a:extLst>
          </p:cNvPr>
          <p:cNvSpPr txBox="1"/>
          <p:nvPr/>
        </p:nvSpPr>
        <p:spPr>
          <a:xfrm>
            <a:off x="1377796" y="1976710"/>
            <a:ext cx="8146262" cy="1292662"/>
          </a:xfrm>
          <a:prstGeom prst="rect">
            <a:avLst/>
          </a:prstGeom>
        </p:spPr>
        <p:txBody>
          <a:bodyPr wrap="square" lIns="0" tIns="0" rIns="0" bIns="0" rtlCol="0" anchor="t">
            <a:spAutoFit/>
          </a:bodyPr>
          <a:lstStyle/>
          <a:p>
            <a:r>
              <a:rPr lang="en-US" sz="2100">
                <a:solidFill>
                  <a:schemeClr val="tx1">
                    <a:lumMod val="75000"/>
                    <a:lumOff val="25000"/>
                  </a:schemeClr>
                </a:solidFill>
                <a:latin typeface="Barlow"/>
                <a:cs typeface="Calibri"/>
              </a:rPr>
              <a:t>Jenny got her bachelor's degree in public health and worked at a clinic while getting her degree. She's now working on a ranch in Washington with horses, sheep and dogs.</a:t>
            </a:r>
            <a:endParaRPr lang="en-US">
              <a:solidFill>
                <a:schemeClr val="tx1">
                  <a:lumMod val="75000"/>
                  <a:lumOff val="25000"/>
                </a:schemeClr>
              </a:solidFill>
            </a:endParaRPr>
          </a:p>
          <a:p>
            <a:endParaRPr lang="en-US" sz="2100">
              <a:solidFill>
                <a:schemeClr val="tx1">
                  <a:lumMod val="75000"/>
                  <a:lumOff val="25000"/>
                </a:schemeClr>
              </a:solidFill>
              <a:latin typeface="Barlow" panose="00000500000000000000" pitchFamily="2" charset="0"/>
            </a:endParaRPr>
          </a:p>
        </p:txBody>
      </p:sp>
      <p:sp>
        <p:nvSpPr>
          <p:cNvPr id="11" name="AutoShape 13">
            <a:extLst>
              <a:ext uri="{FF2B5EF4-FFF2-40B4-BE49-F238E27FC236}">
                <a16:creationId xmlns:a16="http://schemas.microsoft.com/office/drawing/2014/main" id="{ED133154-DD74-474B-B0E3-6B686E91AD91}"/>
              </a:ext>
            </a:extLst>
          </p:cNvPr>
          <p:cNvSpPr/>
          <p:nvPr/>
        </p:nvSpPr>
        <p:spPr>
          <a:xfrm>
            <a:off x="0" y="-1"/>
            <a:ext cx="641165" cy="6858001"/>
          </a:xfrm>
          <a:prstGeom prst="rect">
            <a:avLst/>
          </a:prstGeom>
          <a:solidFill>
            <a:srgbClr val="2F2F51"/>
          </a:solidFill>
        </p:spPr>
        <p:txBody>
          <a:bodyPr/>
          <a:lstStyle/>
          <a:p>
            <a:endParaRPr lang="en-US"/>
          </a:p>
        </p:txBody>
      </p:sp>
      <p:pic>
        <p:nvPicPr>
          <p:cNvPr id="3" name="Picture 16">
            <a:extLst>
              <a:ext uri="{FF2B5EF4-FFF2-40B4-BE49-F238E27FC236}">
                <a16:creationId xmlns:a16="http://schemas.microsoft.com/office/drawing/2014/main" id="{B749A881-5302-4422-A79B-F0C59D25CCFA}"/>
              </a:ext>
            </a:extLst>
          </p:cNvPr>
          <p:cNvPicPr>
            <a:picLocks noChangeAspect="1"/>
          </p:cNvPicPr>
          <p:nvPr/>
        </p:nvPicPr>
        <p:blipFill>
          <a:blip r:embed="rId3"/>
          <a:stretch>
            <a:fillRect/>
          </a:stretch>
        </p:blipFill>
        <p:spPr>
          <a:xfrm rot="420000">
            <a:off x="7423305" y="2908023"/>
            <a:ext cx="5004646" cy="4273853"/>
          </a:xfrm>
          <a:prstGeom prst="rect">
            <a:avLst/>
          </a:prstGeom>
        </p:spPr>
      </p:pic>
      <p:pic>
        <p:nvPicPr>
          <p:cNvPr id="4" name="Picture 4">
            <a:extLst>
              <a:ext uri="{FF2B5EF4-FFF2-40B4-BE49-F238E27FC236}">
                <a16:creationId xmlns:a16="http://schemas.microsoft.com/office/drawing/2014/main" id="{21B64DB0-12A5-46DC-BDBF-8E0DD5BB8827}"/>
              </a:ext>
            </a:extLst>
          </p:cNvPr>
          <p:cNvPicPr>
            <a:picLocks noChangeAspect="1"/>
          </p:cNvPicPr>
          <p:nvPr/>
        </p:nvPicPr>
        <p:blipFill>
          <a:blip r:embed="rId4"/>
          <a:stretch>
            <a:fillRect/>
          </a:stretch>
        </p:blipFill>
        <p:spPr>
          <a:xfrm>
            <a:off x="7313072" y="3247914"/>
            <a:ext cx="2743200" cy="3419061"/>
          </a:xfrm>
          <a:prstGeom prst="rect">
            <a:avLst/>
          </a:prstGeom>
        </p:spPr>
      </p:pic>
      <p:pic>
        <p:nvPicPr>
          <p:cNvPr id="6" name="Picture 6" descr="A picture containing building, person, person, red&#10;&#10;Description automatically generated">
            <a:extLst>
              <a:ext uri="{FF2B5EF4-FFF2-40B4-BE49-F238E27FC236}">
                <a16:creationId xmlns:a16="http://schemas.microsoft.com/office/drawing/2014/main" id="{D468CDB0-8082-4A7B-881E-D56E8E6B6B00}"/>
              </a:ext>
            </a:extLst>
          </p:cNvPr>
          <p:cNvPicPr>
            <a:picLocks noChangeAspect="1"/>
          </p:cNvPicPr>
          <p:nvPr/>
        </p:nvPicPr>
        <p:blipFill>
          <a:blip r:embed="rId5"/>
          <a:stretch>
            <a:fillRect/>
          </a:stretch>
        </p:blipFill>
        <p:spPr>
          <a:xfrm>
            <a:off x="1347922" y="3241633"/>
            <a:ext cx="2575560" cy="3429000"/>
          </a:xfrm>
          <a:prstGeom prst="rect">
            <a:avLst/>
          </a:prstGeom>
        </p:spPr>
      </p:pic>
      <p:pic>
        <p:nvPicPr>
          <p:cNvPr id="7" name="Picture 7" descr="A picture containing person, dressed&#10;&#10;Description automatically generated">
            <a:extLst>
              <a:ext uri="{FF2B5EF4-FFF2-40B4-BE49-F238E27FC236}">
                <a16:creationId xmlns:a16="http://schemas.microsoft.com/office/drawing/2014/main" id="{BEDA724E-7F8C-41AB-8C3A-9D67B68F5A7B}"/>
              </a:ext>
            </a:extLst>
          </p:cNvPr>
          <p:cNvPicPr>
            <a:picLocks noChangeAspect="1"/>
          </p:cNvPicPr>
          <p:nvPr/>
        </p:nvPicPr>
        <p:blipFill>
          <a:blip r:embed="rId6"/>
          <a:stretch>
            <a:fillRect/>
          </a:stretch>
        </p:blipFill>
        <p:spPr>
          <a:xfrm>
            <a:off x="4327992" y="3245128"/>
            <a:ext cx="2563621" cy="3424632"/>
          </a:xfrm>
          <a:prstGeom prst="rect">
            <a:avLst/>
          </a:prstGeom>
        </p:spPr>
      </p:pic>
    </p:spTree>
    <p:extLst>
      <p:ext uri="{BB962C8B-B14F-4D97-AF65-F5344CB8AC3E}">
        <p14:creationId xmlns:p14="http://schemas.microsoft.com/office/powerpoint/2010/main" val="597127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a:extLst>
              <a:ext uri="{FF2B5EF4-FFF2-40B4-BE49-F238E27FC236}">
                <a16:creationId xmlns:a16="http://schemas.microsoft.com/office/drawing/2014/main" id="{D61DDEFA-B71C-4D76-ADAF-136A0C8A2E3B}"/>
              </a:ext>
            </a:extLst>
          </p:cNvPr>
          <p:cNvPicPr>
            <a:picLocks noChangeAspect="1"/>
          </p:cNvPicPr>
          <p:nvPr/>
        </p:nvPicPr>
        <p:blipFill>
          <a:blip r:embed="rId3"/>
          <a:stretch>
            <a:fillRect/>
          </a:stretch>
        </p:blipFill>
        <p:spPr>
          <a:xfrm>
            <a:off x="7456923" y="3148949"/>
            <a:ext cx="4825352" cy="4122574"/>
          </a:xfrm>
          <a:prstGeom prst="rect">
            <a:avLst/>
          </a:prstGeom>
        </p:spPr>
      </p:pic>
      <p:sp>
        <p:nvSpPr>
          <p:cNvPr id="12" name="AutoShape 3">
            <a:extLst>
              <a:ext uri="{FF2B5EF4-FFF2-40B4-BE49-F238E27FC236}">
                <a16:creationId xmlns:a16="http://schemas.microsoft.com/office/drawing/2014/main" id="{7A474A8E-6321-BC44-94E7-70B52150D416}"/>
              </a:ext>
            </a:extLst>
          </p:cNvPr>
          <p:cNvSpPr/>
          <p:nvPr/>
        </p:nvSpPr>
        <p:spPr>
          <a:xfrm rot="16200000">
            <a:off x="4993292" y="-4996240"/>
            <a:ext cx="1487993" cy="11480470"/>
          </a:xfrm>
          <a:prstGeom prst="rect">
            <a:avLst/>
          </a:prstGeom>
          <a:solidFill>
            <a:srgbClr val="D9D8D6">
              <a:alpha val="29803"/>
            </a:srgbClr>
          </a:solidFill>
        </p:spPr>
      </p:sp>
      <p:sp>
        <p:nvSpPr>
          <p:cNvPr id="13" name="AutoShape 5">
            <a:extLst>
              <a:ext uri="{FF2B5EF4-FFF2-40B4-BE49-F238E27FC236}">
                <a16:creationId xmlns:a16="http://schemas.microsoft.com/office/drawing/2014/main" id="{C38BF757-80C0-DA4A-8EF5-EE0CE90965BE}"/>
              </a:ext>
            </a:extLst>
          </p:cNvPr>
          <p:cNvSpPr/>
          <p:nvPr/>
        </p:nvSpPr>
        <p:spPr>
          <a:xfrm>
            <a:off x="1" y="743996"/>
            <a:ext cx="1072029" cy="22749"/>
          </a:xfrm>
          <a:prstGeom prst="rect">
            <a:avLst/>
          </a:prstGeom>
          <a:solidFill>
            <a:srgbClr val="DB1E36"/>
          </a:solidFill>
        </p:spPr>
      </p:sp>
      <p:sp>
        <p:nvSpPr>
          <p:cNvPr id="2" name="TextBox 2"/>
          <p:cNvSpPr txBox="1"/>
          <p:nvPr/>
        </p:nvSpPr>
        <p:spPr>
          <a:xfrm>
            <a:off x="1562262" y="481690"/>
            <a:ext cx="5501854" cy="548548"/>
          </a:xfrm>
          <a:prstGeom prst="rect">
            <a:avLst/>
          </a:prstGeom>
        </p:spPr>
        <p:txBody>
          <a:bodyPr wrap="square" lIns="0" tIns="0" rIns="0" bIns="0" rtlCol="0" anchor="t">
            <a:spAutoFit/>
          </a:bodyPr>
          <a:lstStyle/>
          <a:p>
            <a:pPr>
              <a:lnSpc>
                <a:spcPts val="4480"/>
              </a:lnSpc>
            </a:pPr>
            <a:r>
              <a:rPr lang="en-US" sz="3600" b="1">
                <a:solidFill>
                  <a:srgbClr val="DB1E36"/>
                </a:solidFill>
                <a:latin typeface="Barlow"/>
              </a:rPr>
              <a:t>UNIQUE TRACKS</a:t>
            </a:r>
            <a:endParaRPr lang="en-US"/>
          </a:p>
        </p:txBody>
      </p:sp>
      <p:sp>
        <p:nvSpPr>
          <p:cNvPr id="3" name="TextBox 3"/>
          <p:cNvSpPr txBox="1"/>
          <p:nvPr/>
        </p:nvSpPr>
        <p:spPr>
          <a:xfrm>
            <a:off x="1482565" y="1661224"/>
            <a:ext cx="4842040" cy="3032882"/>
          </a:xfrm>
          <a:prstGeom prst="rect">
            <a:avLst/>
          </a:prstGeom>
        </p:spPr>
        <p:txBody>
          <a:bodyPr wrap="square" lIns="0" tIns="0" rIns="0" bIns="0" rtlCol="0" anchor="t">
            <a:spAutoFit/>
          </a:bodyPr>
          <a:lstStyle/>
          <a:p>
            <a:pPr>
              <a:lnSpc>
                <a:spcPts val="3000"/>
              </a:lnSpc>
            </a:pPr>
            <a:r>
              <a:rPr lang="en-US" sz="2000" b="1">
                <a:solidFill>
                  <a:srgbClr val="4D4A46"/>
                </a:solidFill>
                <a:latin typeface="Barlow"/>
              </a:rPr>
              <a:t>JENNY can pick the "</a:t>
            </a:r>
            <a:r>
              <a:rPr lang="en-US" sz="2000" b="1" u="sng">
                <a:solidFill>
                  <a:srgbClr val="4D4A46"/>
                </a:solidFill>
                <a:latin typeface="Barlow"/>
              </a:rPr>
              <a:t>Career Exploration</a:t>
            </a:r>
            <a:r>
              <a:rPr lang="en-US" sz="2000" b="1">
                <a:solidFill>
                  <a:srgbClr val="4D4A46"/>
                </a:solidFill>
                <a:latin typeface="Barlow"/>
              </a:rPr>
              <a:t>"</a:t>
            </a:r>
            <a:endParaRPr lang="en-US"/>
          </a:p>
          <a:p>
            <a:pPr>
              <a:lnSpc>
                <a:spcPts val="3000"/>
              </a:lnSpc>
            </a:pPr>
            <a:r>
              <a:rPr lang="en-US" sz="2000" b="1">
                <a:solidFill>
                  <a:srgbClr val="4D4A46"/>
                </a:solidFill>
                <a:latin typeface="Barlow"/>
              </a:rPr>
              <a:t>track to give her a personalized experience.</a:t>
            </a:r>
            <a:endParaRPr lang="en-US">
              <a:solidFill>
                <a:srgbClr val="000000"/>
              </a:solidFill>
              <a:latin typeface="Calibri"/>
              <a:cs typeface="Calibri"/>
            </a:endParaRPr>
          </a:p>
          <a:p>
            <a:pPr>
              <a:lnSpc>
                <a:spcPts val="3000"/>
              </a:lnSpc>
            </a:pPr>
            <a:endParaRPr lang="en-US" sz="2000">
              <a:latin typeface="Barlow"/>
            </a:endParaRPr>
          </a:p>
          <a:p>
            <a:pPr>
              <a:lnSpc>
                <a:spcPts val="3000"/>
              </a:lnSpc>
            </a:pPr>
            <a:r>
              <a:rPr lang="en-US" sz="2000">
                <a:latin typeface="Barlow Light"/>
              </a:rPr>
              <a:t>Post-secondary Ready</a:t>
            </a:r>
            <a:endParaRPr lang="en-US">
              <a:latin typeface="Barlow Light"/>
            </a:endParaRPr>
          </a:p>
          <a:p>
            <a:pPr>
              <a:lnSpc>
                <a:spcPts val="3000"/>
              </a:lnSpc>
            </a:pPr>
            <a:r>
              <a:rPr lang="en-US" sz="2000">
                <a:latin typeface="Barlow Light"/>
              </a:rPr>
              <a:t>Job Search</a:t>
            </a:r>
          </a:p>
          <a:p>
            <a:pPr>
              <a:lnSpc>
                <a:spcPts val="3000"/>
              </a:lnSpc>
            </a:pPr>
            <a:r>
              <a:rPr lang="en-US" sz="2000">
                <a:latin typeface="Barlow Light"/>
              </a:rPr>
              <a:t>Career Exploration</a:t>
            </a:r>
          </a:p>
          <a:p>
            <a:pPr>
              <a:lnSpc>
                <a:spcPts val="3000"/>
              </a:lnSpc>
            </a:pPr>
            <a:r>
              <a:rPr lang="en-US" sz="2000" err="1">
                <a:latin typeface="Barlow Light"/>
              </a:rPr>
              <a:t>SkillUp</a:t>
            </a:r>
            <a:endParaRPr lang="en-US" sz="2000">
              <a:latin typeface="Barlow Light"/>
            </a:endParaRPr>
          </a:p>
        </p:txBody>
      </p:sp>
      <p:sp>
        <p:nvSpPr>
          <p:cNvPr id="6" name="AutoShape 6"/>
          <p:cNvSpPr/>
          <p:nvPr/>
        </p:nvSpPr>
        <p:spPr>
          <a:xfrm rot="5400000">
            <a:off x="7790051" y="3533019"/>
            <a:ext cx="7397695" cy="22749"/>
          </a:xfrm>
          <a:prstGeom prst="rect">
            <a:avLst/>
          </a:prstGeom>
          <a:solidFill>
            <a:srgbClr val="D9D8D6">
              <a:alpha val="38823"/>
            </a:srgbClr>
          </a:solidFill>
        </p:spPr>
      </p:sp>
      <p:sp>
        <p:nvSpPr>
          <p:cNvPr id="8" name="TextBox 8"/>
          <p:cNvSpPr txBox="1"/>
          <p:nvPr/>
        </p:nvSpPr>
        <p:spPr>
          <a:xfrm rot="16200000">
            <a:off x="9971569" y="2446610"/>
            <a:ext cx="3730039" cy="230832"/>
          </a:xfrm>
          <a:prstGeom prst="rect">
            <a:avLst/>
          </a:prstGeom>
        </p:spPr>
        <p:txBody>
          <a:bodyPr lIns="0" tIns="0" rIns="0" bIns="0" rtlCol="0" anchor="t">
            <a:spAutoFit/>
          </a:bodyPr>
          <a:lstStyle/>
          <a:p>
            <a:pPr algn="r">
              <a:lnSpc>
                <a:spcPts val="1800"/>
              </a:lnSpc>
            </a:pPr>
            <a:r>
              <a:rPr lang="en-US" spc="12">
                <a:solidFill>
                  <a:srgbClr val="373A36"/>
                </a:solidFill>
                <a:latin typeface="Barlow Bold Bold"/>
              </a:rPr>
              <a:t> FEATURES</a:t>
            </a:r>
          </a:p>
        </p:txBody>
      </p:sp>
      <p:pic>
        <p:nvPicPr>
          <p:cNvPr id="4" name="Picture 15" descr="Graphical user interface, text, application, chat or text message&#10;&#10;Description automatically generated">
            <a:extLst>
              <a:ext uri="{FF2B5EF4-FFF2-40B4-BE49-F238E27FC236}">
                <a16:creationId xmlns:a16="http://schemas.microsoft.com/office/drawing/2014/main" id="{E8DB5CFB-511C-49C8-A036-7C61135AF340}"/>
              </a:ext>
            </a:extLst>
          </p:cNvPr>
          <p:cNvPicPr>
            <a:picLocks noChangeAspect="1"/>
          </p:cNvPicPr>
          <p:nvPr/>
        </p:nvPicPr>
        <p:blipFill rotWithShape="1">
          <a:blip r:embed="rId4"/>
          <a:srcRect l="21708" t="14876" r="27786" b="18158"/>
          <a:stretch/>
        </p:blipFill>
        <p:spPr>
          <a:xfrm>
            <a:off x="8544577" y="1651558"/>
            <a:ext cx="2701883" cy="5011090"/>
          </a:xfrm>
          <a:prstGeom prst="rect">
            <a:avLst/>
          </a:prstGeom>
        </p:spPr>
      </p:pic>
      <p:pic>
        <p:nvPicPr>
          <p:cNvPr id="5" name="Picture 4" descr="Graphical user interface, text, application, chat or text message&#10;&#10;Description automatically generated">
            <a:extLst>
              <a:ext uri="{FF2B5EF4-FFF2-40B4-BE49-F238E27FC236}">
                <a16:creationId xmlns:a16="http://schemas.microsoft.com/office/drawing/2014/main" id="{56AAE237-D82A-4868-8BB4-83C20D3D8F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7636" y="585319"/>
            <a:ext cx="5340888" cy="7480293"/>
          </a:xfrm>
          <a:prstGeom prst="rect">
            <a:avLst/>
          </a:prstGeom>
        </p:spPr>
      </p:pic>
    </p:spTree>
    <p:extLst>
      <p:ext uri="{BB962C8B-B14F-4D97-AF65-F5344CB8AC3E}">
        <p14:creationId xmlns:p14="http://schemas.microsoft.com/office/powerpoint/2010/main" val="2096456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7D1F3545AF594CBBF24FDBDA023418" ma:contentTypeVersion="13" ma:contentTypeDescription="Create a new document." ma:contentTypeScope="" ma:versionID="00cf16fec0b81b773e5676c8421999b4">
  <xsd:schema xmlns:xsd="http://www.w3.org/2001/XMLSchema" xmlns:xs="http://www.w3.org/2001/XMLSchema" xmlns:p="http://schemas.microsoft.com/office/2006/metadata/properties" xmlns:ns2="2b4bba4b-a15f-42b5-b2d6-843ddfae5013" xmlns:ns3="4d445ddb-6949-4a19-bf78-f4d7dedd87fd" targetNamespace="http://schemas.microsoft.com/office/2006/metadata/properties" ma:root="true" ma:fieldsID="976635da75dbba0c368a34761434398f" ns2:_="" ns3:_="">
    <xsd:import namespace="2b4bba4b-a15f-42b5-b2d6-843ddfae5013"/>
    <xsd:import namespace="4d445ddb-6949-4a19-bf78-f4d7dedd87f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4bba4b-a15f-42b5-b2d6-843ddfae50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445ddb-6949-4a19-bf78-f4d7dedd87f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75B7CF-4BD4-44F7-A47B-18B6903E5A20}">
  <ds:schemaRefs>
    <ds:schemaRef ds:uri="2b4bba4b-a15f-42b5-b2d6-843ddfae5013"/>
    <ds:schemaRef ds:uri="4d445ddb-6949-4a19-bf78-f4d7dedd87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71AE11-9EE3-42BC-B362-7D18E7A3CFE3}">
  <ds:schemaRefs>
    <ds:schemaRef ds:uri="http://schemas.microsoft.com/sharepoint/v3/contenttype/forms"/>
  </ds:schemaRefs>
</ds:datastoreItem>
</file>

<file path=customXml/itemProps3.xml><?xml version="1.0" encoding="utf-8"?>
<ds:datastoreItem xmlns:ds="http://schemas.openxmlformats.org/officeDocument/2006/customXml" ds:itemID="{FFC76B82-3010-4B05-A1C3-C249DC312D9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1924</Words>
  <Application>Microsoft Office PowerPoint</Application>
  <PresentationFormat>Widescreen</PresentationFormat>
  <Paragraphs>216</Paragraphs>
  <Slides>21</Slides>
  <Notes>18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21</vt:i4>
      </vt:variant>
    </vt:vector>
  </HeadingPairs>
  <TitlesOfParts>
    <vt:vector size="34" baseType="lpstr">
      <vt:lpstr>Arial</vt:lpstr>
      <vt:lpstr>Barlow</vt:lpstr>
      <vt:lpstr>Barlow Bold Bold</vt:lpstr>
      <vt:lpstr>Barlow ExtraBold</vt:lpstr>
      <vt:lpstr>Barlow Light</vt:lpstr>
      <vt:lpstr>Calibri</vt:lpstr>
      <vt:lpstr>Calibri Light</vt:lpstr>
      <vt:lpstr>Century Gothic</vt:lpstr>
      <vt:lpstr>Office Theme</vt:lpstr>
      <vt:lpstr>Office Theme</vt:lpstr>
      <vt:lpstr>Office Theme</vt:lpstr>
      <vt:lpstr>Office Theme</vt:lpstr>
      <vt:lpstr>1_Office Theme</vt:lpstr>
      <vt:lpstr>2021 ENDEAVOR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YOU DOWNLOADED THE KEYS TO SUCCESS APP?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Brimhall, Kellie</dc:creator>
  <cp:lastModifiedBy>Little, Adam</cp:lastModifiedBy>
  <cp:revision>10</cp:revision>
  <dcterms:created xsi:type="dcterms:W3CDTF">2020-07-28T18:15:37Z</dcterms:created>
  <dcterms:modified xsi:type="dcterms:W3CDTF">2021-10-05T20:53:11Z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0x0101005C7D1F3545AF594CBBF24FDBDA023418</vt:lpwstr>
  </property>
</Properties>
</file>